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0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BE"/>
    <a:srgbClr val="CC00CC"/>
    <a:srgbClr val="990000"/>
    <a:srgbClr val="E61C29"/>
    <a:srgbClr val="CC6600"/>
    <a:srgbClr val="FF66CC"/>
    <a:srgbClr val="F499C2"/>
    <a:srgbClr val="FDDA66"/>
    <a:srgbClr val="D9CFC8"/>
    <a:srgbClr val="56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23BBE-EB4C-47A5-A8C6-8FC7F4652954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F5361-BED8-49A9-A489-0C6B6A5512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84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4021289" y="972110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b" anchorCtr="0" compatLnSpc="1"/>
          <a:lstStyle/>
          <a:p>
            <a:pPr algn="r" defTabSz="9904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pPr algn="r" defTabSz="9904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th-TH" sz="1300">
              <a:solidFill>
                <a:srgbClr val="000000"/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3AEC689-4B19-48D2-A978-FFC1E19F6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7325ACF7-1D53-491D-8E6D-7A85116F1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A6030AC-EA8E-4F2F-B1A4-447BD6A9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61806E91-F1A2-401F-B0CA-A90DA26F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E426F7A-867B-4006-B552-2FC49953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328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669B363-DE20-4B12-8521-2C7CDAB8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FEEC5949-8766-4836-9985-2F92B903C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61683AF-2843-4DDF-968A-2A5DA0F4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057C91C8-5F9A-466D-9D7A-7591EFBF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7E03D9FB-08ED-4DA8-A20A-3ADD54B5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4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A66FC35F-B6F9-4E4C-B1EE-15D67920F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109BF483-9E1F-4B10-8449-183879D64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D5E39B27-2059-4DEC-834D-C4653249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62D0C45C-3538-4FC9-83E1-EBEE77E3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EC98CDE1-DDA6-4FA9-9D10-C01571D0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41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6241062-50D5-4430-85AF-C9C7BFD1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2F4FBF5-8B90-4962-A48C-28A4F062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643FB294-56CF-4C79-AF0A-9DFC2795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CE9B430-F526-4251-85FD-47706213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0A5EC98-3345-4FFC-9742-6B427CA0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51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A66BB47-828F-4406-B8E1-552F3714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3315C700-222F-4E3E-9B32-B72D9AF9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A2C4788-85AD-407C-B2FC-13DEC963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65055F92-C4C0-446C-87E5-40A0624D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624D516-82E0-4D28-A1DB-B9F59EFD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874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E1FB709-BEEB-4B8A-BC7E-E5525AFC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E777360-948F-4B36-96F8-F591EB736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398C8A10-CBBF-4824-A9C0-FC58D794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8C248D24-928D-4767-9444-B9E79C99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D0585101-FBDD-48F2-A0E0-9E3A5A4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AF69F39C-9201-40FD-AF66-487507E1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78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7FFA3A5-5E7C-4C09-A181-A8383F6C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331ECCA-BF61-4C32-8558-DBDF09B9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545580C7-605A-4E56-80CA-F42D024A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384901BD-CA1C-4D39-B1A6-FA25C4D18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293AF215-BC1D-4B08-B153-2664B1449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0F98B46B-5F1D-4141-AA1C-DD46A5D5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DA0D3F59-CDE1-42D9-B718-EA0AE6B4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0DEE4C6F-F7A4-44BC-A369-AE361EA4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78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26F2C9A-B473-4F8D-94A0-E7082480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4BC73291-16F7-4504-B816-DCA58047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4B656CAD-A74D-4A72-A0FA-4ADC1219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EE25F426-A817-4CE8-B165-DF27709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0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6745B431-C624-44C4-A33D-07C46F1E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AF570996-7079-4C45-BA8E-5753664B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39A5A10C-30EB-4DF6-89D2-E3236528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77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6D8912C-87E7-4779-AB17-1D48FC8E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CD3A7F1-7DEE-4706-9982-C93F6F20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7B7A6BF8-B4CB-48A2-8207-FD29A2826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2D638E42-E734-437C-8D52-0C27C487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22A2BEED-5A40-45F6-852C-2AF651D8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B2E7D20F-6C6E-477B-B05B-857E04E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799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8049541-C293-4C96-B7C7-BE8F6CBE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D2B63C9E-BFAE-40AA-AFD7-F1926DE81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0412C6DC-7574-4C68-94E8-A6ABADD3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A71F2D1F-7F2B-41FB-9D64-850D4C7D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0B7D35E2-83BA-4E65-BE1C-7CA10300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F9DEB179-C1FD-40D5-BEFF-9F812D75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2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1D739B37-B18F-4889-B49F-450B76FA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BA717293-082F-46B5-B5FF-0F923623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C788D2BE-9B79-483D-910D-CFEF2202D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1B55-7D5B-4096-9734-4E21BDC78A4D}" type="datetimeFigureOut">
              <a:rPr lang="th-TH" smtClean="0"/>
              <a:t>08/07/63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D195A62-C18C-4301-99BB-7683BF75E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1C108CD-6D02-4AAA-8868-0DD660FF1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D7EB-3721-4E41-909F-D82AECBE47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036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3627;&#3609;&#3656;&#3623;&#3618;&#3607;&#3637;&#3656;%202%20&#3585;&#3636;&#3592;&#3585;&#3619;&#3619;&#3617;&#3650;&#3588;&#3619;&#3591;&#3591;&#3634;&#3609;&#3623;&#3636;&#3607;&#3618;&#3634;&#3624;&#3634;&#3626;&#3605;&#3619;&#3660;.pptx" TargetMode="External"/><Relationship Id="rId13" Type="http://schemas.openxmlformats.org/officeDocument/2006/relationships/hyperlink" Target="&#3627;&#3609;&#3656;&#3623;&#3618;&#3607;&#3637;&#3656;%207%20&#3626;&#3634;&#3619;&#3649;&#3621;&#3632;&#3585;&#3634;&#3619;&#3648;&#3611;&#3621;&#3637;&#3656;&#3618;&#3609;&#3649;&#3611;&#3621;&#3591;&#3649;&#3621;&#3632;&#3611;&#3599;&#3636;&#3585;&#3636;&#3618;&#3634;&#3648;&#3588;&#3617;&#3637;&#3651;&#3609;&#3594;&#3637;&#3623;&#3636;&#3605;&#3611;&#3619;&#3632;&#3592;&#3635;&#3623;&#3633;&#3609;.pptx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hyperlink" Target="&#3627;&#3609;&#3656;&#3623;&#3618;&#3607;&#3637;&#3656;%206%20&#3650;&#3588;&#3619;&#3591;&#3626;&#3619;&#3657;&#3634;&#3591;&#3629;&#3632;&#3605;&#3629;&#3617;&#3649;&#3621;&#3632;&#3605;&#3634;&#3619;&#3634;&#3591;&#3608;&#3634;&#3605;&#3640;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&#3627;&#3609;&#3656;&#3623;&#3618;&#3607;&#3637;&#3656;%205%20&#3648;&#3607;&#3588;&#3650;&#3609;&#3650;&#3621;&#3618;&#3637;&#3609;&#3634;&#3650;&#3609;.pptx" TargetMode="External"/><Relationship Id="rId5" Type="http://schemas.microsoft.com/office/2007/relationships/hdphoto" Target="../media/hdphoto1.wdp"/><Relationship Id="rId15" Type="http://schemas.openxmlformats.org/officeDocument/2006/relationships/hyperlink" Target="&#3627;&#3609;&#3656;&#3623;&#3618;&#3607;&#3637;&#3656;%209%20&#3619;&#3632;&#3610;&#3610;&#3609;&#3636;&#3648;&#3623;&#3624;.pptx" TargetMode="External"/><Relationship Id="rId10" Type="http://schemas.openxmlformats.org/officeDocument/2006/relationships/hyperlink" Target="&#3627;&#3609;&#3656;&#3623;&#3618;&#3607;&#3637;&#3656;%204%20&#3649;&#3619;&#3591;&#3649;&#3621;&#3632;&#3585;&#3634;&#3619;&#3648;&#3588;&#3621;&#3639;&#3656;&#3629;&#3609;&#3607;&#3637;&#3656;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&#3627;&#3609;&#3656;&#3623;&#3618;&#3607;&#3637;&#3656;%203%20&#3627;&#3609;&#3656;&#3623;&#3618;&#3649;&#3621;&#3632;&#3585;&#3634;&#3619;&#3623;&#3633;&#3604;.pptx" TargetMode="External"/><Relationship Id="rId14" Type="http://schemas.openxmlformats.org/officeDocument/2006/relationships/hyperlink" Target="&#3627;&#3609;&#3656;&#3623;&#3618;&#3607;&#3637;&#3656;%208%20&#3588;&#3623;&#3634;&#3617;&#3585;&#3657;&#3634;&#3623;&#3627;&#3609;&#3657;&#3634;&#3607;&#3634;&#3591;&#3648;&#3607;&#3588;&#3650;&#3609;&#3650;&#3621;&#3618;&#3637;&#3594;&#3637;&#3623;&#3616;&#3634;&#3614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2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tmp"/><Relationship Id="rId5" Type="http://schemas.microsoft.com/office/2007/relationships/hdphoto" Target="../media/hdphoto3.wdp"/><Relationship Id="rId10" Type="http://schemas.openxmlformats.org/officeDocument/2006/relationships/image" Target="../media/image8.sv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slide" Target="slide1.xm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à¸£à¸¹à¸à¸ à¸²à¸à¸à¸µà¹à¹à¸à¸µà¹à¸¢à¸§à¸à¹à¸­à¸">
            <a:extLst>
              <a:ext uri="{FF2B5EF4-FFF2-40B4-BE49-F238E27FC236}">
                <a16:creationId xmlns="" xmlns:a16="http://schemas.microsoft.com/office/drawing/2014/main" id="{7A871D22-CFD3-45BA-B694-0381F711D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1"/>
          <a:stretch/>
        </p:blipFill>
        <p:spPr bwMode="auto">
          <a:xfrm>
            <a:off x="-31857" y="-29"/>
            <a:ext cx="6815432" cy="20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กลุ่ม 14"/>
          <p:cNvGrpSpPr/>
          <p:nvPr/>
        </p:nvGrpSpPr>
        <p:grpSpPr>
          <a:xfrm flipH="1">
            <a:off x="801700" y="-23507"/>
            <a:ext cx="11409606" cy="2233991"/>
            <a:chOff x="0" y="0"/>
            <a:chExt cx="8964488" cy="1861660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>
              <a:off x="199126" y="1257323"/>
              <a:ext cx="8765362" cy="0"/>
            </a:xfrm>
            <a:prstGeom prst="line">
              <a:avLst/>
            </a:prstGeom>
            <a:ln w="38100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สี่เหลี่ยมผืนผ้า 6"/>
            <p:cNvSpPr/>
            <p:nvPr/>
          </p:nvSpPr>
          <p:spPr>
            <a:xfrm>
              <a:off x="0" y="0"/>
              <a:ext cx="4257959" cy="1129308"/>
            </a:xfrm>
            <a:prstGeom prst="rect">
              <a:avLst/>
            </a:prstGeom>
            <a:solidFill>
              <a:srgbClr val="1D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360"/>
            </a:p>
          </p:txBody>
        </p:sp>
        <p:sp>
          <p:nvSpPr>
            <p:cNvPr id="9" name="สามเหลี่ยมมุมฉาก 8"/>
            <p:cNvSpPr/>
            <p:nvPr/>
          </p:nvSpPr>
          <p:spPr>
            <a:xfrm>
              <a:off x="4250998" y="0"/>
              <a:ext cx="792400" cy="1129308"/>
            </a:xfrm>
            <a:prstGeom prst="rtTriangle">
              <a:avLst/>
            </a:prstGeom>
            <a:solidFill>
              <a:srgbClr val="1D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360"/>
            </a:p>
          </p:txBody>
        </p:sp>
        <p:sp>
          <p:nvSpPr>
            <p:cNvPr id="11" name="สามเหลี่ยมหน้าจั่ว 10"/>
            <p:cNvSpPr/>
            <p:nvPr/>
          </p:nvSpPr>
          <p:spPr>
            <a:xfrm rot="10800000">
              <a:off x="4186675" y="1129306"/>
              <a:ext cx="878494" cy="627430"/>
            </a:xfrm>
            <a:prstGeom prst="triangle">
              <a:avLst>
                <a:gd name="adj" fmla="val 4890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360"/>
            </a:p>
          </p:txBody>
        </p:sp>
        <p:sp>
          <p:nvSpPr>
            <p:cNvPr id="14" name="สามเหลี่ยมมุมฉาก 13"/>
            <p:cNvSpPr/>
            <p:nvPr/>
          </p:nvSpPr>
          <p:spPr>
            <a:xfrm>
              <a:off x="4180582" y="1139968"/>
              <a:ext cx="607442" cy="72169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360"/>
            </a:p>
          </p:txBody>
        </p:sp>
      </p:grpSp>
      <p:pic>
        <p:nvPicPr>
          <p:cNvPr id="12" name="Picture 4" descr="Image result for à¹à¸­à¸¡à¸à¸±à¸à¸à¹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63" y="153299"/>
            <a:ext cx="1581226" cy="85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7075741" y="161594"/>
            <a:ext cx="3334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วิทยาศาสตร์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493077" y="1380401"/>
            <a:ext cx="5486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ประกาศนียบัตรวิชาชีพ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กลุ่มสาระการเรียนรู้วิทยาศาสตร์</a:t>
            </a:r>
          </a:p>
        </p:txBody>
      </p:sp>
      <p:cxnSp>
        <p:nvCxnSpPr>
          <p:cNvPr id="53" name="ตัวเชื่อมต่อตรง 52"/>
          <p:cNvCxnSpPr/>
          <p:nvPr/>
        </p:nvCxnSpPr>
        <p:spPr>
          <a:xfrm>
            <a:off x="6053405" y="1171880"/>
            <a:ext cx="6074525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 44">
            <a:extLst>
              <a:ext uri="{FF2B5EF4-FFF2-40B4-BE49-F238E27FC236}">
                <a16:creationId xmlns="" xmlns:a16="http://schemas.microsoft.com/office/drawing/2014/main" id="{6FF95EE9-6C13-4CE4-BA33-8556E263E942}"/>
              </a:ext>
            </a:extLst>
          </p:cNvPr>
          <p:cNvSpPr/>
          <p:nvPr/>
        </p:nvSpPr>
        <p:spPr>
          <a:xfrm>
            <a:off x="19304" y="6748484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EEAEDF44-4846-4060-8B63-2B358708AD33}"/>
              </a:ext>
            </a:extLst>
          </p:cNvPr>
          <p:cNvGrpSpPr/>
          <p:nvPr/>
        </p:nvGrpSpPr>
        <p:grpSpPr>
          <a:xfrm>
            <a:off x="416125" y="2021520"/>
            <a:ext cx="3089529" cy="1575917"/>
            <a:chOff x="1080689" y="2345938"/>
            <a:chExt cx="3089529" cy="1575917"/>
          </a:xfrm>
        </p:grpSpPr>
        <p:sp>
          <p:nvSpPr>
            <p:cNvPr id="6" name="สี่เหลี่ยมผืนผ้า: มุมมน 5">
              <a:extLst>
                <a:ext uri="{FF2B5EF4-FFF2-40B4-BE49-F238E27FC236}">
                  <a16:creationId xmlns="" xmlns:a16="http://schemas.microsoft.com/office/drawing/2014/main" id="{4FE69600-B157-41F3-A910-D7A2E7977738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solidFill>
              <a:srgbClr val="F499C2"/>
            </a:solidFill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34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D9916361-894C-4F5D-8B1C-BC8CED4EE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รูปภาพ 4">
              <a:extLst>
                <a:ext uri="{FF2B5EF4-FFF2-40B4-BE49-F238E27FC236}">
                  <a16:creationId xmlns="" xmlns:a16="http://schemas.microsoft.com/office/drawing/2014/main" id="{1663B7CB-8536-43F6-8F3C-38A547C4D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59" name="สี่เหลี่ยมผืนผ้า 58">
              <a:extLst>
                <a:ext uri="{FF2B5EF4-FFF2-40B4-BE49-F238E27FC236}">
                  <a16:creationId xmlns="" xmlns:a16="http://schemas.microsoft.com/office/drawing/2014/main" id="{5B3A18BC-9C7A-426F-9D27-03DE9F814ADE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2" name="กลุ่ม 61">
            <a:extLst>
              <a:ext uri="{FF2B5EF4-FFF2-40B4-BE49-F238E27FC236}">
                <a16:creationId xmlns="" xmlns:a16="http://schemas.microsoft.com/office/drawing/2014/main" id="{AC2787C2-BDB4-42F3-B6B9-2ABCB5CDF357}"/>
              </a:ext>
            </a:extLst>
          </p:cNvPr>
          <p:cNvGrpSpPr/>
          <p:nvPr/>
        </p:nvGrpSpPr>
        <p:grpSpPr>
          <a:xfrm>
            <a:off x="406911" y="3587487"/>
            <a:ext cx="3089529" cy="1575917"/>
            <a:chOff x="1080689" y="2345938"/>
            <a:chExt cx="3089529" cy="1575917"/>
          </a:xfrm>
        </p:grpSpPr>
        <p:sp>
          <p:nvSpPr>
            <p:cNvPr id="63" name="สี่เหลี่ยมผืนผ้า: มุมมน 62">
              <a:extLst>
                <a:ext uri="{FF2B5EF4-FFF2-40B4-BE49-F238E27FC236}">
                  <a16:creationId xmlns="" xmlns:a16="http://schemas.microsoft.com/office/drawing/2014/main" id="{24D59F0C-8AC7-4E21-BD65-FE85BE962946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noFill/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4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1A2BD734-B132-49C0-89D4-45F662864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รูปภาพ 76">
              <a:extLst>
                <a:ext uri="{FF2B5EF4-FFF2-40B4-BE49-F238E27FC236}">
                  <a16:creationId xmlns="" xmlns:a16="http://schemas.microsoft.com/office/drawing/2014/main" id="{973FB308-E2AF-4E3A-BACD-FE0A3C2E4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78" name="สี่เหลี่ยมผืนผ้า 77">
              <a:extLst>
                <a:ext uri="{FF2B5EF4-FFF2-40B4-BE49-F238E27FC236}">
                  <a16:creationId xmlns="" xmlns:a16="http://schemas.microsoft.com/office/drawing/2014/main" id="{E301DD40-292B-4411-8B76-143B6149DE36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0" name="กลุ่ม 79">
            <a:extLst>
              <a:ext uri="{FF2B5EF4-FFF2-40B4-BE49-F238E27FC236}">
                <a16:creationId xmlns="" xmlns:a16="http://schemas.microsoft.com/office/drawing/2014/main" id="{F3A2681E-A655-43C1-BE88-61FAE13696AF}"/>
              </a:ext>
            </a:extLst>
          </p:cNvPr>
          <p:cNvGrpSpPr/>
          <p:nvPr/>
        </p:nvGrpSpPr>
        <p:grpSpPr>
          <a:xfrm>
            <a:off x="342707" y="5091535"/>
            <a:ext cx="3089529" cy="1575917"/>
            <a:chOff x="1080689" y="2345938"/>
            <a:chExt cx="3089529" cy="1575917"/>
          </a:xfrm>
        </p:grpSpPr>
        <p:sp>
          <p:nvSpPr>
            <p:cNvPr id="86" name="สี่เหลี่ยมผืนผ้า: มุมมน 85">
              <a:extLst>
                <a:ext uri="{FF2B5EF4-FFF2-40B4-BE49-F238E27FC236}">
                  <a16:creationId xmlns="" xmlns:a16="http://schemas.microsoft.com/office/drawing/2014/main" id="{7F2AE6BA-5FD1-499B-B13A-906E5146FCB6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noFill/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7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BE229EB9-501B-4951-9E8A-4F497394F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รูปภาพ 89">
              <a:extLst>
                <a:ext uri="{FF2B5EF4-FFF2-40B4-BE49-F238E27FC236}">
                  <a16:creationId xmlns="" xmlns:a16="http://schemas.microsoft.com/office/drawing/2014/main" id="{D4140065-1BA4-4B20-B1CB-F3404D166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91" name="สี่เหลี่ยมผืนผ้า 90">
              <a:extLst>
                <a:ext uri="{FF2B5EF4-FFF2-40B4-BE49-F238E27FC236}">
                  <a16:creationId xmlns="" xmlns:a16="http://schemas.microsoft.com/office/drawing/2014/main" id="{DEF218C9-F51E-4907-8C2F-493ABC982521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5" name="สี่เหลี่ยมผืนผ้า: มุมมน 94">
            <a:hlinkClick r:id="rId8" action="ppaction://hlinkpres?slideindex=1&amp;slidetitle="/>
            <a:extLst>
              <a:ext uri="{FF2B5EF4-FFF2-40B4-BE49-F238E27FC236}">
                <a16:creationId xmlns="" xmlns:a16="http://schemas.microsoft.com/office/drawing/2014/main" id="{FBB7C60A-7C02-4B03-B3CD-BA8CA4F9DA93}"/>
              </a:ext>
            </a:extLst>
          </p:cNvPr>
          <p:cNvSpPr/>
          <p:nvPr/>
        </p:nvSpPr>
        <p:spPr>
          <a:xfrm>
            <a:off x="4364650" y="2808795"/>
            <a:ext cx="2978709" cy="747074"/>
          </a:xfrm>
          <a:prstGeom prst="roundRect">
            <a:avLst/>
          </a:prstGeom>
          <a:noFill/>
          <a:ln w="28575">
            <a:solidFill>
              <a:srgbClr val="F49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6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<a:extLst>
              <a:ext uri="{FF2B5EF4-FFF2-40B4-BE49-F238E27FC236}">
                <a16:creationId xmlns="" xmlns:a16="http://schemas.microsoft.com/office/drawing/2014/main" id="{635A5DE8-D22C-4010-B232-50ACCB39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35" y="2315940"/>
            <a:ext cx="2297688" cy="7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รูปภาพ 96">
            <a:extLst>
              <a:ext uri="{FF2B5EF4-FFF2-40B4-BE49-F238E27FC236}">
                <a16:creationId xmlns="" xmlns:a16="http://schemas.microsoft.com/office/drawing/2014/main" id="{0F2CCD41-A651-4D1B-94A2-11A24190D1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r="25353"/>
          <a:stretch/>
        </p:blipFill>
        <p:spPr>
          <a:xfrm>
            <a:off x="4253830" y="1979952"/>
            <a:ext cx="775821" cy="1178010"/>
          </a:xfrm>
          <a:prstGeom prst="rect">
            <a:avLst/>
          </a:prstGeom>
        </p:spPr>
      </p:pic>
      <p:sp>
        <p:nvSpPr>
          <p:cNvPr id="98" name="สี่เหลี่ยมผืนผ้า 97">
            <a:extLst>
              <a:ext uri="{FF2B5EF4-FFF2-40B4-BE49-F238E27FC236}">
                <a16:creationId xmlns="" xmlns:a16="http://schemas.microsoft.com/office/drawing/2014/main" id="{ED162C1A-7BC6-4938-A6C7-6A5106E43600}"/>
              </a:ext>
            </a:extLst>
          </p:cNvPr>
          <p:cNvSpPr/>
          <p:nvPr/>
        </p:nvSpPr>
        <p:spPr>
          <a:xfrm>
            <a:off x="5029651" y="2397089"/>
            <a:ext cx="1284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หน่วยที่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9" name="กลุ่ม 98">
            <a:extLst>
              <a:ext uri="{FF2B5EF4-FFF2-40B4-BE49-F238E27FC236}">
                <a16:creationId xmlns="" xmlns:a16="http://schemas.microsoft.com/office/drawing/2014/main" id="{A43DF5C7-5EBD-42A0-ADA2-3AB9F02F0937}"/>
              </a:ext>
            </a:extLst>
          </p:cNvPr>
          <p:cNvGrpSpPr/>
          <p:nvPr/>
        </p:nvGrpSpPr>
        <p:grpSpPr>
          <a:xfrm>
            <a:off x="4244616" y="3545919"/>
            <a:ext cx="3089529" cy="1575917"/>
            <a:chOff x="1080689" y="2345938"/>
            <a:chExt cx="3089529" cy="1575917"/>
          </a:xfrm>
        </p:grpSpPr>
        <p:sp>
          <p:nvSpPr>
            <p:cNvPr id="100" name="สี่เหลี่ยมผืนผ้า: มุมมน 99">
              <a:extLst>
                <a:ext uri="{FF2B5EF4-FFF2-40B4-BE49-F238E27FC236}">
                  <a16:creationId xmlns="" xmlns:a16="http://schemas.microsoft.com/office/drawing/2014/main" id="{778445D7-3E88-4953-9610-ED7CABBE9089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noFill/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1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7B512AC1-4E68-4869-B69A-153D1F3C6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รูปภาพ 101">
              <a:extLst>
                <a:ext uri="{FF2B5EF4-FFF2-40B4-BE49-F238E27FC236}">
                  <a16:creationId xmlns="" xmlns:a16="http://schemas.microsoft.com/office/drawing/2014/main" id="{69965F56-E9DA-475C-BCAD-60973F25E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103" name="สี่เหลี่ยมผืนผ้า 102">
              <a:extLst>
                <a:ext uri="{FF2B5EF4-FFF2-40B4-BE49-F238E27FC236}">
                  <a16:creationId xmlns="" xmlns:a16="http://schemas.microsoft.com/office/drawing/2014/main" id="{5832545F-307A-43F4-B452-D3661005B297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4" name="กลุ่ม 103">
            <a:extLst>
              <a:ext uri="{FF2B5EF4-FFF2-40B4-BE49-F238E27FC236}">
                <a16:creationId xmlns="" xmlns:a16="http://schemas.microsoft.com/office/drawing/2014/main" id="{CBBA2502-4BFF-44E2-89DE-F279A8DC63FD}"/>
              </a:ext>
            </a:extLst>
          </p:cNvPr>
          <p:cNvGrpSpPr/>
          <p:nvPr/>
        </p:nvGrpSpPr>
        <p:grpSpPr>
          <a:xfrm>
            <a:off x="4180412" y="5049967"/>
            <a:ext cx="3089529" cy="1575917"/>
            <a:chOff x="1080689" y="2345938"/>
            <a:chExt cx="3089529" cy="1575917"/>
          </a:xfrm>
        </p:grpSpPr>
        <p:sp>
          <p:nvSpPr>
            <p:cNvPr id="105" name="สี่เหลี่ยมผืนผ้า: มุมมน 104">
              <a:extLst>
                <a:ext uri="{FF2B5EF4-FFF2-40B4-BE49-F238E27FC236}">
                  <a16:creationId xmlns="" xmlns:a16="http://schemas.microsoft.com/office/drawing/2014/main" id="{B76A88AE-78B6-49BF-ADB4-1D3337B64D99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noFill/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8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AF8F1117-BC9B-4BF8-B984-11BEDA9F9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รูปภาพ 108">
              <a:extLst>
                <a:ext uri="{FF2B5EF4-FFF2-40B4-BE49-F238E27FC236}">
                  <a16:creationId xmlns="" xmlns:a16="http://schemas.microsoft.com/office/drawing/2014/main" id="{2658A021-4AF9-43CB-B292-738CC5563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110" name="สี่เหลี่ยมผืนผ้า 109">
              <a:extLst>
                <a:ext uri="{FF2B5EF4-FFF2-40B4-BE49-F238E27FC236}">
                  <a16:creationId xmlns="" xmlns:a16="http://schemas.microsoft.com/office/drawing/2014/main" id="{A608BA72-AB46-4CC6-9FA6-E6E430C1E64C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2" name="สี่เหลี่ยมผืนผ้า: มุมมน 111">
            <a:hlinkClick r:id="rId9" action="ppaction://hlinkpres?slideindex=1&amp;slidetitle="/>
            <a:extLst>
              <a:ext uri="{FF2B5EF4-FFF2-40B4-BE49-F238E27FC236}">
                <a16:creationId xmlns="" xmlns:a16="http://schemas.microsoft.com/office/drawing/2014/main" id="{41859A7D-CAAE-4372-9F12-7D0C264D6E14}"/>
              </a:ext>
            </a:extLst>
          </p:cNvPr>
          <p:cNvSpPr/>
          <p:nvPr/>
        </p:nvSpPr>
        <p:spPr>
          <a:xfrm>
            <a:off x="8360462" y="2824212"/>
            <a:ext cx="2978709" cy="747074"/>
          </a:xfrm>
          <a:prstGeom prst="roundRect">
            <a:avLst/>
          </a:prstGeom>
          <a:noFill/>
          <a:ln w="28575">
            <a:solidFill>
              <a:srgbClr val="F49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3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<a:extLst>
              <a:ext uri="{FF2B5EF4-FFF2-40B4-BE49-F238E27FC236}">
                <a16:creationId xmlns="" xmlns:a16="http://schemas.microsoft.com/office/drawing/2014/main" id="{81FA1772-8EC6-4F07-9807-A60CFF05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7" y="2331357"/>
            <a:ext cx="2297688" cy="7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รูปภาพ 113">
            <a:extLst>
              <a:ext uri="{FF2B5EF4-FFF2-40B4-BE49-F238E27FC236}">
                <a16:creationId xmlns="" xmlns:a16="http://schemas.microsoft.com/office/drawing/2014/main" id="{DE495BB3-2E65-40F2-B31A-25C7C8204D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r="25353"/>
          <a:stretch/>
        </p:blipFill>
        <p:spPr>
          <a:xfrm>
            <a:off x="8249642" y="1995369"/>
            <a:ext cx="775821" cy="1178010"/>
          </a:xfrm>
          <a:prstGeom prst="rect">
            <a:avLst/>
          </a:prstGeom>
        </p:spPr>
      </p:pic>
      <p:sp>
        <p:nvSpPr>
          <p:cNvPr id="115" name="สี่เหลี่ยมผืนผ้า 114">
            <a:extLst>
              <a:ext uri="{FF2B5EF4-FFF2-40B4-BE49-F238E27FC236}">
                <a16:creationId xmlns="" xmlns:a16="http://schemas.microsoft.com/office/drawing/2014/main" id="{9AAE9616-6ECC-4EC3-A511-CD2304EF24CB}"/>
              </a:ext>
            </a:extLst>
          </p:cNvPr>
          <p:cNvSpPr/>
          <p:nvPr/>
        </p:nvSpPr>
        <p:spPr>
          <a:xfrm>
            <a:off x="9025463" y="2412506"/>
            <a:ext cx="1284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หน่วยที่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6" name="กลุ่ม 115">
            <a:extLst>
              <a:ext uri="{FF2B5EF4-FFF2-40B4-BE49-F238E27FC236}">
                <a16:creationId xmlns="" xmlns:a16="http://schemas.microsoft.com/office/drawing/2014/main" id="{1EA5D8AD-46C2-4666-9580-138DF5D0435A}"/>
              </a:ext>
            </a:extLst>
          </p:cNvPr>
          <p:cNvGrpSpPr/>
          <p:nvPr/>
        </p:nvGrpSpPr>
        <p:grpSpPr>
          <a:xfrm>
            <a:off x="8240428" y="3561336"/>
            <a:ext cx="3089529" cy="1575917"/>
            <a:chOff x="1080689" y="2345938"/>
            <a:chExt cx="3089529" cy="1575917"/>
          </a:xfrm>
        </p:grpSpPr>
        <p:sp>
          <p:nvSpPr>
            <p:cNvPr id="117" name="สี่เหลี่ยมผืนผ้า: มุมมน 116">
              <a:extLst>
                <a:ext uri="{FF2B5EF4-FFF2-40B4-BE49-F238E27FC236}">
                  <a16:creationId xmlns="" xmlns:a16="http://schemas.microsoft.com/office/drawing/2014/main" id="{65D7EE41-9C94-482D-B4FC-B29A52BD7EE4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noFill/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8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7244FBF2-8298-4D8E-85DF-358C571C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รูปภาพ 118">
              <a:extLst>
                <a:ext uri="{FF2B5EF4-FFF2-40B4-BE49-F238E27FC236}">
                  <a16:creationId xmlns="" xmlns:a16="http://schemas.microsoft.com/office/drawing/2014/main" id="{B68CF65D-B91D-436D-9DBB-11146FF8B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120" name="สี่เหลี่ยมผืนผ้า 119">
              <a:extLst>
                <a:ext uri="{FF2B5EF4-FFF2-40B4-BE49-F238E27FC236}">
                  <a16:creationId xmlns="" xmlns:a16="http://schemas.microsoft.com/office/drawing/2014/main" id="{6DA0630A-426E-4431-A360-F2A893B96231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21" name="กลุ่ม 120">
            <a:extLst>
              <a:ext uri="{FF2B5EF4-FFF2-40B4-BE49-F238E27FC236}">
                <a16:creationId xmlns="" xmlns:a16="http://schemas.microsoft.com/office/drawing/2014/main" id="{D84589A1-9B12-4C67-889C-5F921E9B5F1D}"/>
              </a:ext>
            </a:extLst>
          </p:cNvPr>
          <p:cNvGrpSpPr/>
          <p:nvPr/>
        </p:nvGrpSpPr>
        <p:grpSpPr>
          <a:xfrm>
            <a:off x="8176224" y="5065384"/>
            <a:ext cx="3089529" cy="1575917"/>
            <a:chOff x="1080689" y="2345938"/>
            <a:chExt cx="3089529" cy="1575917"/>
          </a:xfrm>
        </p:grpSpPr>
        <p:sp>
          <p:nvSpPr>
            <p:cNvPr id="122" name="สี่เหลี่ยมผืนผ้า: มุมมน 121">
              <a:extLst>
                <a:ext uri="{FF2B5EF4-FFF2-40B4-BE49-F238E27FC236}">
                  <a16:creationId xmlns="" xmlns:a16="http://schemas.microsoft.com/office/drawing/2014/main" id="{28C2173D-C400-4827-BE11-F9283CD0439D}"/>
                </a:ext>
              </a:extLst>
            </p:cNvPr>
            <p:cNvSpPr/>
            <p:nvPr/>
          </p:nvSpPr>
          <p:spPr>
            <a:xfrm>
              <a:off x="1191509" y="3174781"/>
              <a:ext cx="2978709" cy="747074"/>
            </a:xfrm>
            <a:prstGeom prst="roundRect">
              <a:avLst/>
            </a:prstGeom>
            <a:noFill/>
            <a:ln w="28575">
              <a:solidFill>
                <a:srgbClr val="F49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23" name="Picture 10" descr="https://uc0a509d838b7c2cc4c1565d6f1e.previews.dropboxusercontent.com/p/thumb/AAfbYFHNxw5ogOJ1QwhAzw3lVjnlYqMZulFM8dtmdnqyEE1OB-Rg_BjOBRwGClBpRIjd8L5CCQ7xw-XNFmkpsho2EdhYUSYZfUSoU2ArHyLYldAQgMb9CeJAbkkHr4up2ctGDw7qivGTBgVe664UsZbwVgJVTnzTayoBNwxX0TXWTjaAsrTSnLwSpSuR2d5QoPIuHrRrO_yN1E1Pv05Paiem3_SfNZs3Rc43tNAtKwOjROXiqIm1R2_CFqNPWDATQ5zMsCdi_H8ZYth9mfjz0naoDV6ffFW1YQgo6BZxlIPKenykoqUB29F8Qa9buoS_pn5ShKWZXSBqcudo_Jyr7Z3C/p.png?fv_content=true&amp;size_mode=5">
              <a:extLst>
                <a:ext uri="{FF2B5EF4-FFF2-40B4-BE49-F238E27FC236}">
                  <a16:creationId xmlns="" xmlns:a16="http://schemas.microsoft.com/office/drawing/2014/main" id="{565C7015-4183-4B1E-8F80-F35286DFF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94" y="2681926"/>
              <a:ext cx="2297688" cy="74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รูปภาพ 123">
              <a:extLst>
                <a:ext uri="{FF2B5EF4-FFF2-40B4-BE49-F238E27FC236}">
                  <a16:creationId xmlns="" xmlns:a16="http://schemas.microsoft.com/office/drawing/2014/main" id="{B7448E2F-604F-454C-A733-38003E710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1" r="25353"/>
            <a:stretch/>
          </p:blipFill>
          <p:spPr>
            <a:xfrm>
              <a:off x="1080689" y="2345938"/>
              <a:ext cx="775821" cy="1178010"/>
            </a:xfrm>
            <a:prstGeom prst="rect">
              <a:avLst/>
            </a:prstGeom>
          </p:spPr>
        </p:pic>
        <p:sp>
          <p:nvSpPr>
            <p:cNvPr id="125" name="สี่เหลี่ยมผืนผ้า 124">
              <a:extLst>
                <a:ext uri="{FF2B5EF4-FFF2-40B4-BE49-F238E27FC236}">
                  <a16:creationId xmlns="" xmlns:a16="http://schemas.microsoft.com/office/drawing/2014/main" id="{0317167A-3425-4D61-9D75-336D21C21F7B}"/>
                </a:ext>
              </a:extLst>
            </p:cNvPr>
            <p:cNvSpPr/>
            <p:nvPr/>
          </p:nvSpPr>
          <p:spPr>
            <a:xfrm>
              <a:off x="1856510" y="2763075"/>
              <a:ext cx="1284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9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AE3FE1B8-CF99-4DA9-A140-A36CB75627BE}"/>
              </a:ext>
            </a:extLst>
          </p:cNvPr>
          <p:cNvSpPr/>
          <p:nvPr/>
        </p:nvSpPr>
        <p:spPr>
          <a:xfrm>
            <a:off x="721924" y="3070361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กระบวนการทางวิทยาศาสตร์</a:t>
            </a:r>
          </a:p>
        </p:txBody>
      </p:sp>
      <p:sp>
        <p:nvSpPr>
          <p:cNvPr id="126" name="สี่เหลี่ยมผืนผ้า 125">
            <a:hlinkClick r:id="rId8" action="ppaction://hlinkpres?slideindex=1&amp;slidetitle="/>
            <a:extLst>
              <a:ext uri="{FF2B5EF4-FFF2-40B4-BE49-F238E27FC236}">
                <a16:creationId xmlns="" xmlns:a16="http://schemas.microsoft.com/office/drawing/2014/main" id="{9E6AD513-7223-4260-A208-8C6CF0018BF8}"/>
              </a:ext>
            </a:extLst>
          </p:cNvPr>
          <p:cNvSpPr/>
          <p:nvPr/>
        </p:nvSpPr>
        <p:spPr>
          <a:xfrm>
            <a:off x="4597482" y="3057350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กิจกรรมโครงงานวิทยาศาสตร์</a:t>
            </a:r>
          </a:p>
        </p:txBody>
      </p:sp>
      <p:sp>
        <p:nvSpPr>
          <p:cNvPr id="127" name="สี่เหลี่ยมผืนผ้า 126">
            <a:hlinkClick r:id="rId9" action="ppaction://hlinkpres?slideindex=1&amp;slidetitle="/>
            <a:extLst>
              <a:ext uri="{FF2B5EF4-FFF2-40B4-BE49-F238E27FC236}">
                <a16:creationId xmlns="" xmlns:a16="http://schemas.microsoft.com/office/drawing/2014/main" id="{5E6A071F-9056-4CC9-9B18-DB4E88FD54FF}"/>
              </a:ext>
            </a:extLst>
          </p:cNvPr>
          <p:cNvSpPr/>
          <p:nvPr/>
        </p:nvSpPr>
        <p:spPr>
          <a:xfrm>
            <a:off x="9016249" y="3084254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หน่วยและการวัด</a:t>
            </a:r>
          </a:p>
        </p:txBody>
      </p:sp>
      <p:sp>
        <p:nvSpPr>
          <p:cNvPr id="128" name="สี่เหลี่ยมผืนผ้า 127">
            <a:hlinkClick r:id="rId10" action="ppaction://hlinkpres?slideindex=1&amp;slidetitle="/>
            <a:extLst>
              <a:ext uri="{FF2B5EF4-FFF2-40B4-BE49-F238E27FC236}">
                <a16:creationId xmlns="" xmlns:a16="http://schemas.microsoft.com/office/drawing/2014/main" id="{8CFCA646-C85D-4545-9914-07DF27061BB5}"/>
              </a:ext>
            </a:extLst>
          </p:cNvPr>
          <p:cNvSpPr/>
          <p:nvPr/>
        </p:nvSpPr>
        <p:spPr>
          <a:xfrm>
            <a:off x="950512" y="4648241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แรงและการเคลื่อนที่</a:t>
            </a:r>
          </a:p>
        </p:txBody>
      </p:sp>
      <p:sp>
        <p:nvSpPr>
          <p:cNvPr id="129" name="สี่เหลี่ยมผืนผ้า 128">
            <a:hlinkClick r:id="rId11" action="ppaction://hlinkpres?slideindex=1&amp;slidetitle="/>
            <a:extLst>
              <a:ext uri="{FF2B5EF4-FFF2-40B4-BE49-F238E27FC236}">
                <a16:creationId xmlns="" xmlns:a16="http://schemas.microsoft.com/office/drawing/2014/main" id="{93FCE6E1-CFF1-4A31-8ACE-B955AF291533}"/>
              </a:ext>
            </a:extLst>
          </p:cNvPr>
          <p:cNvSpPr/>
          <p:nvPr/>
        </p:nvSpPr>
        <p:spPr>
          <a:xfrm>
            <a:off x="4996286" y="4618724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นาโนเทคโนโลยี</a:t>
            </a:r>
          </a:p>
        </p:txBody>
      </p:sp>
      <p:sp>
        <p:nvSpPr>
          <p:cNvPr id="130" name="สี่เหลี่ยมผืนผ้า 129">
            <a:hlinkClick r:id="rId12" action="ppaction://hlinkpres?slideindex=1&amp;slidetitle="/>
            <a:extLst>
              <a:ext uri="{FF2B5EF4-FFF2-40B4-BE49-F238E27FC236}">
                <a16:creationId xmlns="" xmlns:a16="http://schemas.microsoft.com/office/drawing/2014/main" id="{C8F16DFC-D21D-4266-BFFA-000ED891320A}"/>
              </a:ext>
            </a:extLst>
          </p:cNvPr>
          <p:cNvSpPr/>
          <p:nvPr/>
        </p:nvSpPr>
        <p:spPr>
          <a:xfrm>
            <a:off x="8453129" y="4661672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โครงสร้างอะตอมและตารางธาตุ</a:t>
            </a:r>
          </a:p>
        </p:txBody>
      </p:sp>
      <p:sp>
        <p:nvSpPr>
          <p:cNvPr id="131" name="สี่เหลี่ยมผืนผ้า 130">
            <a:hlinkClick r:id="rId13" action="ppaction://hlinkpres?slideindex=1&amp;slidetitle="/>
            <a:extLst>
              <a:ext uri="{FF2B5EF4-FFF2-40B4-BE49-F238E27FC236}">
                <a16:creationId xmlns="" xmlns:a16="http://schemas.microsoft.com/office/drawing/2014/main" id="{6B98718B-6419-47FE-924A-42178AA38FC8}"/>
              </a:ext>
            </a:extLst>
          </p:cNvPr>
          <p:cNvSpPr/>
          <p:nvPr/>
        </p:nvSpPr>
        <p:spPr>
          <a:xfrm>
            <a:off x="866650" y="6021514"/>
            <a:ext cx="224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สารและการเปลี่ยนแปลง</a:t>
            </a:r>
          </a:p>
        </p:txBody>
      </p:sp>
      <p:sp>
        <p:nvSpPr>
          <p:cNvPr id="132" name="สี่เหลี่ยมผืนผ้า 131">
            <a:extLst>
              <a:ext uri="{FF2B5EF4-FFF2-40B4-BE49-F238E27FC236}">
                <a16:creationId xmlns="" xmlns:a16="http://schemas.microsoft.com/office/drawing/2014/main" id="{067993EF-759A-4F00-9BDB-78852D90E4C7}"/>
              </a:ext>
            </a:extLst>
          </p:cNvPr>
          <p:cNvSpPr/>
          <p:nvPr/>
        </p:nvSpPr>
        <p:spPr>
          <a:xfrm>
            <a:off x="482321" y="6300735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และปฏิกิริยาเคมีในชีวิตประจำวัน</a:t>
            </a:r>
          </a:p>
        </p:txBody>
      </p:sp>
      <p:sp>
        <p:nvSpPr>
          <p:cNvPr id="133" name="สี่เหลี่ยมผืนผ้า 132">
            <a:hlinkClick r:id="rId14" action="ppaction://hlinkpres?slideindex=1&amp;slidetitle="/>
            <a:extLst>
              <a:ext uri="{FF2B5EF4-FFF2-40B4-BE49-F238E27FC236}">
                <a16:creationId xmlns="" xmlns:a16="http://schemas.microsoft.com/office/drawing/2014/main" id="{495982CA-244E-4900-9418-52ED470490CC}"/>
              </a:ext>
            </a:extLst>
          </p:cNvPr>
          <p:cNvSpPr/>
          <p:nvPr/>
        </p:nvSpPr>
        <p:spPr>
          <a:xfrm>
            <a:off x="4931821" y="5995876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ความก้าวหน้า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="" xmlns:a16="http://schemas.microsoft.com/office/drawing/2014/main" id="{BAEDC1C8-2EB1-4823-98BA-9E67F2FAFE1E}"/>
              </a:ext>
            </a:extLst>
          </p:cNvPr>
          <p:cNvSpPr/>
          <p:nvPr/>
        </p:nvSpPr>
        <p:spPr>
          <a:xfrm>
            <a:off x="4699434" y="6268795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ทางเทคโนโลยีชีวภาพ</a:t>
            </a:r>
          </a:p>
        </p:txBody>
      </p:sp>
      <p:sp>
        <p:nvSpPr>
          <p:cNvPr id="134" name="สี่เหลี่ยมผืนผ้า 133">
            <a:hlinkClick r:id="rId15" action="ppaction://hlinkpres?slideindex=1&amp;slidetitle="/>
            <a:extLst>
              <a:ext uri="{FF2B5EF4-FFF2-40B4-BE49-F238E27FC236}">
                <a16:creationId xmlns="" xmlns:a16="http://schemas.microsoft.com/office/drawing/2014/main" id="{EE01F424-159A-475B-82F2-69A2C3BA1A7B}"/>
              </a:ext>
            </a:extLst>
          </p:cNvPr>
          <p:cNvSpPr/>
          <p:nvPr/>
        </p:nvSpPr>
        <p:spPr>
          <a:xfrm>
            <a:off x="9175850" y="6133029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n w="19050">
                  <a:noFill/>
                </a:ln>
                <a:latin typeface="TH SarabunPSK" pitchFamily="34" charset="-34"/>
                <a:cs typeface="TH SarabunPSK" pitchFamily="34" charset="-34"/>
              </a:rPr>
              <a:t>ระบบนิเวศ</a:t>
            </a:r>
          </a:p>
        </p:txBody>
      </p:sp>
    </p:spTree>
    <p:extLst>
      <p:ext uri="{BB962C8B-B14F-4D97-AF65-F5344CB8AC3E}">
        <p14:creationId xmlns:p14="http://schemas.microsoft.com/office/powerpoint/2010/main" val="5807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สี่เหลี่ยมผืนผ้า 65">
            <a:extLst>
              <a:ext uri="{FF2B5EF4-FFF2-40B4-BE49-F238E27FC236}">
                <a16:creationId xmlns="" xmlns:a16="http://schemas.microsoft.com/office/drawing/2014/main" id="{CB7EB25D-B93A-45AC-8630-9386657A916E}"/>
              </a:ext>
            </a:extLst>
          </p:cNvPr>
          <p:cNvSpPr/>
          <p:nvPr/>
        </p:nvSpPr>
        <p:spPr>
          <a:xfrm>
            <a:off x="-2" y="1812545"/>
            <a:ext cx="12192002" cy="4992761"/>
          </a:xfrm>
          <a:prstGeom prst="rect">
            <a:avLst/>
          </a:prstGeom>
          <a:solidFill>
            <a:srgbClr val="FCF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6D6A4EB1-B6A5-4672-8961-7B5C96E3790E}"/>
              </a:ext>
            </a:extLst>
          </p:cNvPr>
          <p:cNvSpPr/>
          <p:nvPr/>
        </p:nvSpPr>
        <p:spPr>
          <a:xfrm>
            <a:off x="545352" y="1272760"/>
            <a:ext cx="11646648" cy="601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="" xmlns:a16="http://schemas.microsoft.com/office/drawing/2014/main" id="{17402B92-7CD3-4B58-9877-C97E63DA6C21}"/>
              </a:ext>
            </a:extLst>
          </p:cNvPr>
          <p:cNvSpPr/>
          <p:nvPr/>
        </p:nvSpPr>
        <p:spPr>
          <a:xfrm>
            <a:off x="1498311" y="1324458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ทักษะกระบวนการทางวิทยาศาสตร์ขั้นผสม  </a:t>
            </a: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ทักษะดังนี้</a:t>
            </a:r>
          </a:p>
        </p:txBody>
      </p:sp>
      <p:pic>
        <p:nvPicPr>
          <p:cNvPr id="46" name="รูปภาพ 45">
            <a:extLst>
              <a:ext uri="{FF2B5EF4-FFF2-40B4-BE49-F238E27FC236}">
                <a16:creationId xmlns="" xmlns:a16="http://schemas.microsoft.com/office/drawing/2014/main" id="{C91D8D4C-502D-4817-9EF4-22814F034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7" t="2828" r="27435"/>
          <a:stretch/>
        </p:blipFill>
        <p:spPr>
          <a:xfrm flipH="1">
            <a:off x="4867571" y="2204439"/>
            <a:ext cx="2645219" cy="4062299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6735CA52-013C-40E8-B65C-977DFEC93DD7}"/>
              </a:ext>
            </a:extLst>
          </p:cNvPr>
          <p:cNvGrpSpPr/>
          <p:nvPr/>
        </p:nvGrpSpPr>
        <p:grpSpPr>
          <a:xfrm>
            <a:off x="862123" y="2619528"/>
            <a:ext cx="4070095" cy="601015"/>
            <a:chOff x="862123" y="2190033"/>
            <a:chExt cx="4070095" cy="601015"/>
          </a:xfrm>
        </p:grpSpPr>
        <p:sp>
          <p:nvSpPr>
            <p:cNvPr id="2" name="วงรี 1">
              <a:extLst>
                <a:ext uri="{FF2B5EF4-FFF2-40B4-BE49-F238E27FC236}">
                  <a16:creationId xmlns="" xmlns:a16="http://schemas.microsoft.com/office/drawing/2014/main" id="{AADCD3EC-D472-437E-B81F-4027457298B7}"/>
                </a:ext>
              </a:extLst>
            </p:cNvPr>
            <p:cNvSpPr/>
            <p:nvPr/>
          </p:nvSpPr>
          <p:spPr>
            <a:xfrm>
              <a:off x="862123" y="2222350"/>
              <a:ext cx="568698" cy="56869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สี่เหลี่ยมผืนผ้า: มุมมน 46">
              <a:extLst>
                <a:ext uri="{FF2B5EF4-FFF2-40B4-BE49-F238E27FC236}">
                  <a16:creationId xmlns="" xmlns:a16="http://schemas.microsoft.com/office/drawing/2014/main" id="{2C85AC11-41AC-4CCA-8BF3-E393B2F35B29}"/>
                </a:ext>
              </a:extLst>
            </p:cNvPr>
            <p:cNvSpPr/>
            <p:nvPr/>
          </p:nvSpPr>
          <p:spPr>
            <a:xfrm>
              <a:off x="1647883" y="2190033"/>
              <a:ext cx="3284335" cy="6010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การตั้งสมมติฐาน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="" xmlns:a16="http://schemas.microsoft.com/office/drawing/2014/main" id="{C8CB2CFA-0277-4625-A694-AE9F5AB533E6}"/>
              </a:ext>
            </a:extLst>
          </p:cNvPr>
          <p:cNvGrpSpPr/>
          <p:nvPr/>
        </p:nvGrpSpPr>
        <p:grpSpPr>
          <a:xfrm>
            <a:off x="862123" y="3848091"/>
            <a:ext cx="4070095" cy="601015"/>
            <a:chOff x="862123" y="2190033"/>
            <a:chExt cx="4070095" cy="601015"/>
          </a:xfrm>
        </p:grpSpPr>
        <p:sp>
          <p:nvSpPr>
            <p:cNvPr id="50" name="วงรี 49">
              <a:extLst>
                <a:ext uri="{FF2B5EF4-FFF2-40B4-BE49-F238E27FC236}">
                  <a16:creationId xmlns="" xmlns:a16="http://schemas.microsoft.com/office/drawing/2014/main" id="{B11CF987-C425-40D4-8E25-7149B2A3D760}"/>
                </a:ext>
              </a:extLst>
            </p:cNvPr>
            <p:cNvSpPr/>
            <p:nvPr/>
          </p:nvSpPr>
          <p:spPr>
            <a:xfrm>
              <a:off x="862123" y="2222350"/>
              <a:ext cx="568698" cy="56869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" name="สี่เหลี่ยมผืนผ้า: มุมมน 50">
              <a:extLst>
                <a:ext uri="{FF2B5EF4-FFF2-40B4-BE49-F238E27FC236}">
                  <a16:creationId xmlns="" xmlns:a16="http://schemas.microsoft.com/office/drawing/2014/main" id="{2AF6107F-C33A-4CE3-BF7E-1464B98F8D3B}"/>
                </a:ext>
              </a:extLst>
            </p:cNvPr>
            <p:cNvSpPr/>
            <p:nvPr/>
          </p:nvSpPr>
          <p:spPr>
            <a:xfrm>
              <a:off x="1647883" y="2190033"/>
              <a:ext cx="3284335" cy="6010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การกำหนดนิยามเชิงปฏิบัติการ</a:t>
              </a:r>
            </a:p>
          </p:txBody>
        </p:sp>
      </p:grpSp>
      <p:grpSp>
        <p:nvGrpSpPr>
          <p:cNvPr id="52" name="กลุ่ม 51">
            <a:extLst>
              <a:ext uri="{FF2B5EF4-FFF2-40B4-BE49-F238E27FC236}">
                <a16:creationId xmlns="" xmlns:a16="http://schemas.microsoft.com/office/drawing/2014/main" id="{B0FFD9CD-08BC-4403-85D1-6912584B9AC7}"/>
              </a:ext>
            </a:extLst>
          </p:cNvPr>
          <p:cNvGrpSpPr/>
          <p:nvPr/>
        </p:nvGrpSpPr>
        <p:grpSpPr>
          <a:xfrm>
            <a:off x="862123" y="5010431"/>
            <a:ext cx="4070095" cy="601015"/>
            <a:chOff x="862123" y="2190033"/>
            <a:chExt cx="4070095" cy="601015"/>
          </a:xfrm>
        </p:grpSpPr>
        <p:sp>
          <p:nvSpPr>
            <p:cNvPr id="53" name="วงรี 52">
              <a:extLst>
                <a:ext uri="{FF2B5EF4-FFF2-40B4-BE49-F238E27FC236}">
                  <a16:creationId xmlns="" xmlns:a16="http://schemas.microsoft.com/office/drawing/2014/main" id="{C758EB3A-092D-4085-9367-CFFE8FDD79FD}"/>
                </a:ext>
              </a:extLst>
            </p:cNvPr>
            <p:cNvSpPr/>
            <p:nvPr/>
          </p:nvSpPr>
          <p:spPr>
            <a:xfrm>
              <a:off x="862123" y="2222350"/>
              <a:ext cx="568698" cy="56869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4" name="สี่เหลี่ยมผืนผ้า: มุมมน 53">
              <a:extLst>
                <a:ext uri="{FF2B5EF4-FFF2-40B4-BE49-F238E27FC236}">
                  <a16:creationId xmlns="" xmlns:a16="http://schemas.microsoft.com/office/drawing/2014/main" id="{B08C81B3-EF25-463A-9161-5F5CFDD57DB4}"/>
                </a:ext>
              </a:extLst>
            </p:cNvPr>
            <p:cNvSpPr/>
            <p:nvPr/>
          </p:nvSpPr>
          <p:spPr>
            <a:xfrm>
              <a:off x="1647883" y="2190033"/>
              <a:ext cx="3284335" cy="6010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การกำหนดและควบคุมตัวแปร</a:t>
              </a:r>
            </a:p>
          </p:txBody>
        </p:sp>
      </p:grpSp>
      <p:grpSp>
        <p:nvGrpSpPr>
          <p:cNvPr id="55" name="กลุ่ม 54">
            <a:extLst>
              <a:ext uri="{FF2B5EF4-FFF2-40B4-BE49-F238E27FC236}">
                <a16:creationId xmlns="" xmlns:a16="http://schemas.microsoft.com/office/drawing/2014/main" id="{426F807C-4EC5-41CE-AA83-BD74575F1A26}"/>
              </a:ext>
            </a:extLst>
          </p:cNvPr>
          <p:cNvGrpSpPr/>
          <p:nvPr/>
        </p:nvGrpSpPr>
        <p:grpSpPr>
          <a:xfrm>
            <a:off x="7569707" y="2563687"/>
            <a:ext cx="4070095" cy="601015"/>
            <a:chOff x="862123" y="2190033"/>
            <a:chExt cx="4070095" cy="601015"/>
          </a:xfrm>
        </p:grpSpPr>
        <p:sp>
          <p:nvSpPr>
            <p:cNvPr id="56" name="วงรี 55">
              <a:extLst>
                <a:ext uri="{FF2B5EF4-FFF2-40B4-BE49-F238E27FC236}">
                  <a16:creationId xmlns="" xmlns:a16="http://schemas.microsoft.com/office/drawing/2014/main" id="{C119A290-9F5A-4414-89E3-CB7A41186D71}"/>
                </a:ext>
              </a:extLst>
            </p:cNvPr>
            <p:cNvSpPr/>
            <p:nvPr/>
          </p:nvSpPr>
          <p:spPr>
            <a:xfrm>
              <a:off x="862123" y="2222350"/>
              <a:ext cx="568698" cy="56869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สี่เหลี่ยมผืนผ้า: มุมมน 56">
              <a:extLst>
                <a:ext uri="{FF2B5EF4-FFF2-40B4-BE49-F238E27FC236}">
                  <a16:creationId xmlns="" xmlns:a16="http://schemas.microsoft.com/office/drawing/2014/main" id="{118EA505-DC39-4979-8545-45EAB8278A9B}"/>
                </a:ext>
              </a:extLst>
            </p:cNvPr>
            <p:cNvSpPr/>
            <p:nvPr/>
          </p:nvSpPr>
          <p:spPr>
            <a:xfrm>
              <a:off x="1647883" y="2190033"/>
              <a:ext cx="3284335" cy="6010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การทดลอง</a:t>
              </a:r>
            </a:p>
          </p:txBody>
        </p:sp>
      </p:grpSp>
      <p:grpSp>
        <p:nvGrpSpPr>
          <p:cNvPr id="62" name="กลุ่ม 61">
            <a:extLst>
              <a:ext uri="{FF2B5EF4-FFF2-40B4-BE49-F238E27FC236}">
                <a16:creationId xmlns="" xmlns:a16="http://schemas.microsoft.com/office/drawing/2014/main" id="{6554E4A7-8010-4F9B-9CD3-EEFE442C32F5}"/>
              </a:ext>
            </a:extLst>
          </p:cNvPr>
          <p:cNvGrpSpPr/>
          <p:nvPr/>
        </p:nvGrpSpPr>
        <p:grpSpPr>
          <a:xfrm>
            <a:off x="7551568" y="5279380"/>
            <a:ext cx="4070095" cy="601015"/>
            <a:chOff x="862123" y="2190033"/>
            <a:chExt cx="4070095" cy="601015"/>
          </a:xfrm>
        </p:grpSpPr>
        <p:sp>
          <p:nvSpPr>
            <p:cNvPr id="63" name="วงรี 62">
              <a:extLst>
                <a:ext uri="{FF2B5EF4-FFF2-40B4-BE49-F238E27FC236}">
                  <a16:creationId xmlns="" xmlns:a16="http://schemas.microsoft.com/office/drawing/2014/main" id="{2ACBEDFA-C29D-4914-82F6-E5197A3B4636}"/>
                </a:ext>
              </a:extLst>
            </p:cNvPr>
            <p:cNvSpPr/>
            <p:nvPr/>
          </p:nvSpPr>
          <p:spPr>
            <a:xfrm>
              <a:off x="862123" y="2222350"/>
              <a:ext cx="568698" cy="56869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4" name="สี่เหลี่ยมผืนผ้า: มุมมน 63">
              <a:extLst>
                <a:ext uri="{FF2B5EF4-FFF2-40B4-BE49-F238E27FC236}">
                  <a16:creationId xmlns="" xmlns:a16="http://schemas.microsoft.com/office/drawing/2014/main" id="{6644D481-BAFF-4E05-AE8D-64F7A49FAF71}"/>
                </a:ext>
              </a:extLst>
            </p:cNvPr>
            <p:cNvSpPr/>
            <p:nvPr/>
          </p:nvSpPr>
          <p:spPr>
            <a:xfrm>
              <a:off x="1647883" y="2190033"/>
              <a:ext cx="3284335" cy="6010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การสร้างแบบจำลอง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="" xmlns:a16="http://schemas.microsoft.com/office/drawing/2014/main" id="{780DDACB-BCAE-43E5-9C6E-8EE0F9A5FDFC}"/>
              </a:ext>
            </a:extLst>
          </p:cNvPr>
          <p:cNvGrpSpPr/>
          <p:nvPr/>
        </p:nvGrpSpPr>
        <p:grpSpPr>
          <a:xfrm>
            <a:off x="7554360" y="3841884"/>
            <a:ext cx="4194227" cy="601015"/>
            <a:chOff x="7554360" y="3841884"/>
            <a:chExt cx="4194227" cy="601015"/>
          </a:xfrm>
        </p:grpSpPr>
        <p:grpSp>
          <p:nvGrpSpPr>
            <p:cNvPr id="59" name="กลุ่ม 58">
              <a:extLst>
                <a:ext uri="{FF2B5EF4-FFF2-40B4-BE49-F238E27FC236}">
                  <a16:creationId xmlns="" xmlns:a16="http://schemas.microsoft.com/office/drawing/2014/main" id="{DAA9CBF5-4A1A-42FC-A6F4-0FD15B0F3CC9}"/>
                </a:ext>
              </a:extLst>
            </p:cNvPr>
            <p:cNvGrpSpPr/>
            <p:nvPr/>
          </p:nvGrpSpPr>
          <p:grpSpPr>
            <a:xfrm>
              <a:off x="7554360" y="3841884"/>
              <a:ext cx="4070095" cy="601015"/>
              <a:chOff x="862123" y="2190033"/>
              <a:chExt cx="4070095" cy="601015"/>
            </a:xfrm>
          </p:grpSpPr>
          <p:sp>
            <p:nvSpPr>
              <p:cNvPr id="60" name="วงรี 59">
                <a:extLst>
                  <a:ext uri="{FF2B5EF4-FFF2-40B4-BE49-F238E27FC236}">
                    <a16:creationId xmlns="" xmlns:a16="http://schemas.microsoft.com/office/drawing/2014/main" id="{448FD3EB-11C8-40E4-A338-4A07649C9441}"/>
                  </a:ext>
                </a:extLst>
              </p:cNvPr>
              <p:cNvSpPr/>
              <p:nvPr/>
            </p:nvSpPr>
            <p:spPr>
              <a:xfrm>
                <a:off x="862123" y="2222350"/>
                <a:ext cx="568698" cy="568698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th-TH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61" name="สี่เหลี่ยมผืนผ้า: มุมมน 60">
                <a:extLst>
                  <a:ext uri="{FF2B5EF4-FFF2-40B4-BE49-F238E27FC236}">
                    <a16:creationId xmlns="" xmlns:a16="http://schemas.microsoft.com/office/drawing/2014/main" id="{8E4F33E0-2CF3-4FC1-B82D-3D2CD1492204}"/>
                  </a:ext>
                </a:extLst>
              </p:cNvPr>
              <p:cNvSpPr/>
              <p:nvPr/>
            </p:nvSpPr>
            <p:spPr>
              <a:xfrm>
                <a:off x="1647883" y="2190033"/>
                <a:ext cx="3284335" cy="60101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2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7" name="สี่เหลี่ยมผืนผ้า 16">
              <a:extLst>
                <a:ext uri="{FF2B5EF4-FFF2-40B4-BE49-F238E27FC236}">
                  <a16:creationId xmlns="" xmlns:a16="http://schemas.microsoft.com/office/drawing/2014/main" id="{760EA77A-16F9-43C6-8456-F0924B7714DF}"/>
                </a:ext>
              </a:extLst>
            </p:cNvPr>
            <p:cNvSpPr/>
            <p:nvPr/>
          </p:nvSpPr>
          <p:spPr>
            <a:xfrm>
              <a:off x="8271353" y="3919679"/>
              <a:ext cx="3477234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3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การตีความหมายของข้อมูลและลงข้อสรุป</a:t>
              </a:r>
            </a:p>
          </p:txBody>
        </p:sp>
      </p:grpSp>
      <p:pic>
        <p:nvPicPr>
          <p:cNvPr id="35" name="กราฟิก 34" descr="บ้าน">
            <a:hlinkClick r:id="rId5" action="ppaction://hlinksldjump"/>
            <a:extLst>
              <a:ext uri="{FF2B5EF4-FFF2-40B4-BE49-F238E27FC236}">
                <a16:creationId xmlns="" xmlns:a16="http://schemas.microsoft.com/office/drawing/2014/main" id="{17E30861-1E69-46DD-9B4D-ED0EFE2E9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394C8F7A-76AC-4DC5-8F49-C74AE6321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6" y="2168207"/>
            <a:ext cx="8733288" cy="4523104"/>
          </a:xfrm>
          <a:prstGeom prst="rect">
            <a:avLst/>
          </a:prstGeom>
        </p:spPr>
      </p:pic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6" name="กลุ่ม 45">
            <a:extLst>
              <a:ext uri="{FF2B5EF4-FFF2-40B4-BE49-F238E27FC236}">
                <a16:creationId xmlns="" xmlns:a16="http://schemas.microsoft.com/office/drawing/2014/main" id="{A50ECD75-DEB9-4370-BD05-3E10F91FA9D6}"/>
              </a:ext>
            </a:extLst>
          </p:cNvPr>
          <p:cNvGrpSpPr/>
          <p:nvPr/>
        </p:nvGrpSpPr>
        <p:grpSpPr>
          <a:xfrm>
            <a:off x="1017069" y="1318245"/>
            <a:ext cx="4116865" cy="1031299"/>
            <a:chOff x="1177448" y="1862505"/>
            <a:chExt cx="4278121" cy="1071695"/>
          </a:xfrm>
        </p:grpSpPr>
        <p:sp>
          <p:nvSpPr>
            <p:cNvPr id="47" name="สี่เหลี่ยมผืนผ้า: มุมมน 46">
              <a:extLst>
                <a:ext uri="{FF2B5EF4-FFF2-40B4-BE49-F238E27FC236}">
                  <a16:creationId xmlns="" xmlns:a16="http://schemas.microsoft.com/office/drawing/2014/main" id="{9C939D83-2B2E-4DC8-810D-7475179B0867}"/>
                </a:ext>
              </a:extLst>
            </p:cNvPr>
            <p:cNvSpPr/>
            <p:nvPr/>
          </p:nvSpPr>
          <p:spPr>
            <a:xfrm>
              <a:off x="1535466" y="2084819"/>
              <a:ext cx="3920103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="" xmlns:a16="http://schemas.microsoft.com/office/drawing/2014/main" id="{69E57BD8-895F-4926-AACD-02B4CDBC0A20}"/>
                </a:ext>
              </a:extLst>
            </p:cNvPr>
            <p:cNvSpPr/>
            <p:nvPr/>
          </p:nvSpPr>
          <p:spPr>
            <a:xfrm>
              <a:off x="2168612" y="2128973"/>
              <a:ext cx="3085396" cy="607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เจตคติทางวิทยาศาสตร์</a:t>
              </a:r>
            </a:p>
          </p:txBody>
        </p:sp>
        <p:pic>
          <p:nvPicPr>
            <p:cNvPr id="49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2724490F-3F2A-4223-9CEE-227C31021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กราฟิก 16" descr="บ้าน">
            <a:hlinkClick r:id="rId6" action="ppaction://hlinksldjump"/>
            <a:extLst>
              <a:ext uri="{FF2B5EF4-FFF2-40B4-BE49-F238E27FC236}">
                <a16:creationId xmlns="" xmlns:a16="http://schemas.microsoft.com/office/drawing/2014/main" id="{3C1015A0-E596-4B9F-9509-649C7DA3C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F16D180A-3C71-4E4D-89CF-8DDB7B5D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154152"/>
            <a:ext cx="7413938" cy="4561817"/>
          </a:xfrm>
          <a:prstGeom prst="rect">
            <a:avLst/>
          </a:prstGeom>
        </p:spPr>
      </p:pic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6" name="กลุ่ม 45">
            <a:extLst>
              <a:ext uri="{FF2B5EF4-FFF2-40B4-BE49-F238E27FC236}">
                <a16:creationId xmlns="" xmlns:a16="http://schemas.microsoft.com/office/drawing/2014/main" id="{A50ECD75-DEB9-4370-BD05-3E10F91FA9D6}"/>
              </a:ext>
            </a:extLst>
          </p:cNvPr>
          <p:cNvGrpSpPr/>
          <p:nvPr/>
        </p:nvGrpSpPr>
        <p:grpSpPr>
          <a:xfrm>
            <a:off x="1017069" y="1318245"/>
            <a:ext cx="4116865" cy="1031299"/>
            <a:chOff x="1177448" y="1862505"/>
            <a:chExt cx="4278121" cy="1071695"/>
          </a:xfrm>
        </p:grpSpPr>
        <p:sp>
          <p:nvSpPr>
            <p:cNvPr id="47" name="สี่เหลี่ยมผืนผ้า: มุมมน 46">
              <a:extLst>
                <a:ext uri="{FF2B5EF4-FFF2-40B4-BE49-F238E27FC236}">
                  <a16:creationId xmlns="" xmlns:a16="http://schemas.microsoft.com/office/drawing/2014/main" id="{9C939D83-2B2E-4DC8-810D-7475179B0867}"/>
                </a:ext>
              </a:extLst>
            </p:cNvPr>
            <p:cNvSpPr/>
            <p:nvPr/>
          </p:nvSpPr>
          <p:spPr>
            <a:xfrm>
              <a:off x="1535466" y="2084819"/>
              <a:ext cx="3920103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="" xmlns:a16="http://schemas.microsoft.com/office/drawing/2014/main" id="{69E57BD8-895F-4926-AACD-02B4CDBC0A20}"/>
                </a:ext>
              </a:extLst>
            </p:cNvPr>
            <p:cNvSpPr/>
            <p:nvPr/>
          </p:nvSpPr>
          <p:spPr>
            <a:xfrm>
              <a:off x="2168612" y="2128973"/>
              <a:ext cx="3085396" cy="607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เจตคติทางวิทยาศาสตร์</a:t>
              </a:r>
            </a:p>
          </p:txBody>
        </p:sp>
        <p:pic>
          <p:nvPicPr>
            <p:cNvPr id="49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2724490F-3F2A-4223-9CEE-227C31021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กราฟิก 16" descr="บ้าน">
            <a:hlinkClick r:id="rId6" action="ppaction://hlinksldjump"/>
            <a:extLst>
              <a:ext uri="{FF2B5EF4-FFF2-40B4-BE49-F238E27FC236}">
                <a16:creationId xmlns="" xmlns:a16="http://schemas.microsoft.com/office/drawing/2014/main" id="{4EB7F434-B177-4BBE-9DA5-B1C05A1523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261713">
            <a:off x="163851" y="1279025"/>
            <a:ext cx="1316182" cy="949039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577893" y="843655"/>
            <a:ext cx="10614107" cy="11437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70400" y="479956"/>
            <a:ext cx="1437091" cy="1577895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06" y="843655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C1D47B23-C6E1-49F6-99D8-2C9926649012}"/>
              </a:ext>
            </a:extLst>
          </p:cNvPr>
          <p:cNvSpPr txBox="1"/>
          <p:nvPr/>
        </p:nvSpPr>
        <p:spPr>
          <a:xfrm>
            <a:off x="1812110" y="227191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หน่วยการเรียนรู้ที่ </a:t>
            </a:r>
            <a:r>
              <a:rPr lang="en-US" sz="36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600" b="1" dirty="0">
              <a:ln w="19050">
                <a:noFill/>
              </a:ln>
              <a:solidFill>
                <a:srgbClr val="1D4DA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3650259" y="976363"/>
            <a:ext cx="563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4472C4"/>
                </a:solidFill>
                <a:latin typeface="TH SarabunPSK" pitchFamily="34" charset="-34"/>
                <a:cs typeface="TH SarabunPSK" pitchFamily="34" charset="-34"/>
              </a:rPr>
              <a:t>กระบวนการทางวิทยาศาสตร์</a:t>
            </a:r>
          </a:p>
        </p:txBody>
      </p:sp>
      <p:grpSp>
        <p:nvGrpSpPr>
          <p:cNvPr id="31" name="กลุ่ม 30">
            <a:extLst>
              <a:ext uri="{FF2B5EF4-FFF2-40B4-BE49-F238E27FC236}">
                <a16:creationId xmlns="" xmlns:a16="http://schemas.microsoft.com/office/drawing/2014/main" id="{9DA27303-80DC-4364-B646-E4C741707EF7}"/>
              </a:ext>
            </a:extLst>
          </p:cNvPr>
          <p:cNvGrpSpPr/>
          <p:nvPr/>
        </p:nvGrpSpPr>
        <p:grpSpPr>
          <a:xfrm>
            <a:off x="2671018" y="2850401"/>
            <a:ext cx="4213928" cy="2118533"/>
            <a:chOff x="1882072" y="2963282"/>
            <a:chExt cx="4213928" cy="2118533"/>
          </a:xfrm>
        </p:grpSpPr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0C915B68-CD57-4A50-80E3-21A9090AEADB}"/>
                </a:ext>
              </a:extLst>
            </p:cNvPr>
            <p:cNvGrpSpPr/>
            <p:nvPr/>
          </p:nvGrpSpPr>
          <p:grpSpPr>
            <a:xfrm>
              <a:off x="1882072" y="2963282"/>
              <a:ext cx="4213928" cy="2118533"/>
              <a:chOff x="1882072" y="2963282"/>
              <a:chExt cx="3810000" cy="2118533"/>
            </a:xfrm>
          </p:grpSpPr>
          <p:sp>
            <p:nvSpPr>
              <p:cNvPr id="20" name="สี่เหลี่ยมผืนผ้า: มุมมน 19">
                <a:extLst>
                  <a:ext uri="{FF2B5EF4-FFF2-40B4-BE49-F238E27FC236}">
                    <a16:creationId xmlns="" xmlns:a16="http://schemas.microsoft.com/office/drawing/2014/main" id="{FA1946A6-E0FB-45C4-B617-EDED484B80EB}"/>
                  </a:ext>
                </a:extLst>
              </p:cNvPr>
              <p:cNvSpPr/>
              <p:nvPr/>
            </p:nvSpPr>
            <p:spPr>
              <a:xfrm>
                <a:off x="1899514" y="3344992"/>
                <a:ext cx="3775616" cy="1736823"/>
              </a:xfrm>
              <a:prstGeom prst="roundRect">
                <a:avLst/>
              </a:prstGeom>
              <a:noFill/>
              <a:ln w="28575">
                <a:solidFill>
                  <a:srgbClr val="6A95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4" name="สี่เหลี่ยมผืนผ้า: มุมมนด้านบน 13">
                <a:extLst>
                  <a:ext uri="{FF2B5EF4-FFF2-40B4-BE49-F238E27FC236}">
                    <a16:creationId xmlns="" xmlns:a16="http://schemas.microsoft.com/office/drawing/2014/main" id="{5E64CF36-E3FE-44CE-AEA4-34D43EE305F0}"/>
                  </a:ext>
                </a:extLst>
              </p:cNvPr>
              <p:cNvSpPr/>
              <p:nvPr/>
            </p:nvSpPr>
            <p:spPr>
              <a:xfrm>
                <a:off x="1882072" y="2963282"/>
                <a:ext cx="3810000" cy="683553"/>
              </a:xfrm>
              <a:prstGeom prst="round2SameRect">
                <a:avLst/>
              </a:prstGeom>
              <a:solidFill>
                <a:srgbClr val="005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22" name="สี่เหลี่ยมผืนผ้า 21">
              <a:extLst>
                <a:ext uri="{FF2B5EF4-FFF2-40B4-BE49-F238E27FC236}">
                  <a16:creationId xmlns="" xmlns:a16="http://schemas.microsoft.com/office/drawing/2014/main" id="{FF4BF9D6-41D3-4155-9ABF-6E5B17AF6A3B}"/>
                </a:ext>
              </a:extLst>
            </p:cNvPr>
            <p:cNvSpPr/>
            <p:nvPr/>
          </p:nvSpPr>
          <p:spPr>
            <a:xfrm>
              <a:off x="2042684" y="3062060"/>
              <a:ext cx="17443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สารการเรียนรู้</a:t>
              </a:r>
            </a:p>
          </p:txBody>
        </p:sp>
        <p:pic>
          <p:nvPicPr>
            <p:cNvPr id="24" name="กราฟิก 23" descr="ขวดแก้วทดลอง">
              <a:extLst>
                <a:ext uri="{FF2B5EF4-FFF2-40B4-BE49-F238E27FC236}">
                  <a16:creationId xmlns="" xmlns:a16="http://schemas.microsoft.com/office/drawing/2014/main" id="{08C5247A-D058-4576-8A0A-3E21A0187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42684" y="3772956"/>
              <a:ext cx="511178" cy="511178"/>
            </a:xfrm>
            <a:prstGeom prst="rect">
              <a:avLst/>
            </a:prstGeom>
          </p:spPr>
        </p:pic>
        <p:sp>
          <p:nvSpPr>
            <p:cNvPr id="25" name="สี่เหลี่ยมผืนผ้า 24">
              <a:extLst>
                <a:ext uri="{FF2B5EF4-FFF2-40B4-BE49-F238E27FC236}">
                  <a16:creationId xmlns="" xmlns:a16="http://schemas.microsoft.com/office/drawing/2014/main" id="{11455DCA-E931-4121-98BE-94EC563FED77}"/>
                </a:ext>
              </a:extLst>
            </p:cNvPr>
            <p:cNvSpPr/>
            <p:nvPr/>
          </p:nvSpPr>
          <p:spPr>
            <a:xfrm>
              <a:off x="2458359" y="3822469"/>
              <a:ext cx="34371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ความหมายและประเภทของวิทยาศาสตร์</a:t>
              </a:r>
            </a:p>
          </p:txBody>
        </p:sp>
        <p:pic>
          <p:nvPicPr>
            <p:cNvPr id="26" name="กราฟิก 25" descr="ขวดแก้วทดลอง">
              <a:extLst>
                <a:ext uri="{FF2B5EF4-FFF2-40B4-BE49-F238E27FC236}">
                  <a16:creationId xmlns="" xmlns:a16="http://schemas.microsoft.com/office/drawing/2014/main" id="{8046DB92-F9AE-4AFA-AF0E-970B2C926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42684" y="4343774"/>
              <a:ext cx="511178" cy="511178"/>
            </a:xfrm>
            <a:prstGeom prst="rect">
              <a:avLst/>
            </a:prstGeom>
          </p:spPr>
        </p:pic>
        <p:sp>
          <p:nvSpPr>
            <p:cNvPr id="27" name="สี่เหลี่ยมผืนผ้า 26">
              <a:extLst>
                <a:ext uri="{FF2B5EF4-FFF2-40B4-BE49-F238E27FC236}">
                  <a16:creationId xmlns="" xmlns:a16="http://schemas.microsoft.com/office/drawing/2014/main" id="{73A48A57-E5A4-43C5-8C57-1E5C1CDDF00C}"/>
                </a:ext>
              </a:extLst>
            </p:cNvPr>
            <p:cNvSpPr/>
            <p:nvPr/>
          </p:nvSpPr>
          <p:spPr>
            <a:xfrm>
              <a:off x="2458359" y="4423822"/>
              <a:ext cx="32896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กระบวนการหาความรู้ทางวิทยาศาสตร์</a:t>
              </a:r>
            </a:p>
          </p:txBody>
        </p:sp>
      </p:grpSp>
      <p:grpSp>
        <p:nvGrpSpPr>
          <p:cNvPr id="39" name="กลุ่ม 38">
            <a:extLst>
              <a:ext uri="{FF2B5EF4-FFF2-40B4-BE49-F238E27FC236}">
                <a16:creationId xmlns="" xmlns:a16="http://schemas.microsoft.com/office/drawing/2014/main" id="{1D526AE3-B0D9-4930-9E29-AEBBA13741C8}"/>
              </a:ext>
            </a:extLst>
          </p:cNvPr>
          <p:cNvGrpSpPr/>
          <p:nvPr/>
        </p:nvGrpSpPr>
        <p:grpSpPr>
          <a:xfrm>
            <a:off x="7076969" y="2820309"/>
            <a:ext cx="4888025" cy="3047955"/>
            <a:chOff x="6481351" y="2792345"/>
            <a:chExt cx="4888025" cy="3047955"/>
          </a:xfrm>
        </p:grpSpPr>
        <p:grpSp>
          <p:nvGrpSpPr>
            <p:cNvPr id="38" name="กลุ่ม 37">
              <a:extLst>
                <a:ext uri="{FF2B5EF4-FFF2-40B4-BE49-F238E27FC236}">
                  <a16:creationId xmlns="" xmlns:a16="http://schemas.microsoft.com/office/drawing/2014/main" id="{5B03085A-A78A-4A5E-839D-123FB4671686}"/>
                </a:ext>
              </a:extLst>
            </p:cNvPr>
            <p:cNvGrpSpPr/>
            <p:nvPr/>
          </p:nvGrpSpPr>
          <p:grpSpPr>
            <a:xfrm>
              <a:off x="6481351" y="2792345"/>
              <a:ext cx="4888025" cy="3047955"/>
              <a:chOff x="6481351" y="2792345"/>
              <a:chExt cx="4888025" cy="3047955"/>
            </a:xfrm>
          </p:grpSpPr>
          <p:grpSp>
            <p:nvGrpSpPr>
              <p:cNvPr id="28" name="กลุ่ม 27">
                <a:extLst>
                  <a:ext uri="{FF2B5EF4-FFF2-40B4-BE49-F238E27FC236}">
                    <a16:creationId xmlns="" xmlns:a16="http://schemas.microsoft.com/office/drawing/2014/main" id="{D65B33D0-BC93-40B1-9787-B18A43D53441}"/>
                  </a:ext>
                </a:extLst>
              </p:cNvPr>
              <p:cNvGrpSpPr/>
              <p:nvPr/>
            </p:nvGrpSpPr>
            <p:grpSpPr>
              <a:xfrm>
                <a:off x="6481351" y="2792345"/>
                <a:ext cx="4888025" cy="2900173"/>
                <a:chOff x="1882072" y="2963282"/>
                <a:chExt cx="3788524" cy="2900173"/>
              </a:xfrm>
            </p:grpSpPr>
            <p:sp>
              <p:nvSpPr>
                <p:cNvPr id="29" name="สี่เหลี่ยมผืนผ้า: มุมมน 28">
                  <a:extLst>
                    <a:ext uri="{FF2B5EF4-FFF2-40B4-BE49-F238E27FC236}">
                      <a16:creationId xmlns="" xmlns:a16="http://schemas.microsoft.com/office/drawing/2014/main" id="{7D8865AC-7CB6-4284-BA58-EB8B93FA4D79}"/>
                    </a:ext>
                  </a:extLst>
                </p:cNvPr>
                <p:cNvSpPr/>
                <p:nvPr/>
              </p:nvSpPr>
              <p:spPr>
                <a:xfrm>
                  <a:off x="1894980" y="3218873"/>
                  <a:ext cx="3775616" cy="2644582"/>
                </a:xfrm>
                <a:prstGeom prst="roundRect">
                  <a:avLst/>
                </a:prstGeom>
                <a:noFill/>
                <a:ln w="28575">
                  <a:solidFill>
                    <a:srgbClr val="6A95C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0" name="สี่เหลี่ยมผืนผ้า: มุมมนด้านบน 29">
                  <a:extLst>
                    <a:ext uri="{FF2B5EF4-FFF2-40B4-BE49-F238E27FC236}">
                      <a16:creationId xmlns="" xmlns:a16="http://schemas.microsoft.com/office/drawing/2014/main" id="{559E8045-EA45-454F-B67B-B40D2ADA77CA}"/>
                    </a:ext>
                  </a:extLst>
                </p:cNvPr>
                <p:cNvSpPr/>
                <p:nvPr/>
              </p:nvSpPr>
              <p:spPr>
                <a:xfrm>
                  <a:off x="1882072" y="2963282"/>
                  <a:ext cx="3788524" cy="683553"/>
                </a:xfrm>
                <a:prstGeom prst="round2SameRect">
                  <a:avLst/>
                </a:prstGeom>
                <a:solidFill>
                  <a:srgbClr val="005BAA"/>
                </a:solidFill>
                <a:ln>
                  <a:solidFill>
                    <a:srgbClr val="005B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200" b="1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sp>
            <p:nvSpPr>
              <p:cNvPr id="32" name="สี่เหลี่ยมผืนผ้า 31">
                <a:extLst>
                  <a:ext uri="{FF2B5EF4-FFF2-40B4-BE49-F238E27FC236}">
                    <a16:creationId xmlns="" xmlns:a16="http://schemas.microsoft.com/office/drawing/2014/main" id="{2E4E74CD-8A5F-4EEF-B009-98AC171C375E}"/>
                  </a:ext>
                </a:extLst>
              </p:cNvPr>
              <p:cNvSpPr/>
              <p:nvPr/>
            </p:nvSpPr>
            <p:spPr>
              <a:xfrm>
                <a:off x="6481351" y="3531976"/>
                <a:ext cx="456936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H SarabunPSK" pitchFamily="34" charset="-34"/>
                    <a:cs typeface="TH SarabunPSK" pitchFamily="34" charset="-34"/>
                  </a:rPr>
                  <a:t>1.</a:t>
                </a:r>
                <a:r>
                  <a:rPr lang="th-TH" sz="2400" dirty="0">
                    <a:effectLst/>
                    <a:latin typeface="TH SarabunPSK" pitchFamily="34" charset="-34"/>
                    <a:cs typeface="TH SarabunPSK" pitchFamily="34" charset="-34"/>
                  </a:rPr>
                  <a:t>  อธิบายความหมายและบอกประเภทของ </a:t>
                </a:r>
              </a:p>
              <a:p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     </a:t>
                </a:r>
                <a:r>
                  <a:rPr lang="th-TH" sz="2400" dirty="0">
                    <a:effectLst/>
                    <a:latin typeface="TH SarabunPSK" pitchFamily="34" charset="-34"/>
                    <a:cs typeface="TH SarabunPSK" pitchFamily="34" charset="-34"/>
                  </a:rPr>
                  <a:t>วิทยาศาสตร์ได้</a:t>
                </a:r>
              </a:p>
              <a:p>
                <a:r>
                  <a:rPr lang="th-TH" sz="2400" dirty="0">
                    <a:effectLst/>
                    <a:latin typeface="TH SarabunPSK" pitchFamily="34" charset="-34"/>
                    <a:cs typeface="TH SarabunPSK" pitchFamily="34" charset="-34"/>
                  </a:rPr>
                  <a:t>2. อธิบายวิธีการทางวิทยาศาสตร์ได้</a:t>
                </a:r>
              </a:p>
              <a:p>
                <a:r>
                  <a:rPr lang="th-TH" sz="2400" dirty="0">
                    <a:effectLst/>
                    <a:latin typeface="TH SarabunPSK" pitchFamily="34" charset="-34"/>
                    <a:cs typeface="TH SarabunPSK" pitchFamily="34" charset="-34"/>
                  </a:rPr>
                  <a:t>3.  อธิบายหลักการและกระบวนการทางวิทยาศาสตร์ได้</a:t>
                </a:r>
              </a:p>
              <a:p>
                <a:r>
                  <a:rPr lang="th-TH" sz="2400" dirty="0">
                    <a:effectLst/>
                    <a:latin typeface="TH SarabunPSK" pitchFamily="34" charset="-34"/>
                    <a:cs typeface="TH SarabunPSK" pitchFamily="34" charset="-34"/>
                  </a:rPr>
                  <a:t>4.  มีเจตคติที่ดีต่อวิชาวิทยาศาสตร์ และกิจนิสัย</a:t>
                </a:r>
              </a:p>
              <a:p>
                <a:r>
                  <a:rPr lang="th-TH" sz="2400" dirty="0">
                    <a:effectLst/>
                    <a:latin typeface="TH SarabunPSK" pitchFamily="34" charset="-34"/>
                    <a:cs typeface="TH SarabunPSK" pitchFamily="34" charset="-34"/>
                  </a:rPr>
                  <a:t>     ที่ดีในการทำงาน</a:t>
                </a:r>
                <a:endParaRPr lang="th-TH" sz="2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33" name="สี่เหลี่ยมผืนผ้า 32">
              <a:extLst>
                <a:ext uri="{FF2B5EF4-FFF2-40B4-BE49-F238E27FC236}">
                  <a16:creationId xmlns="" xmlns:a16="http://schemas.microsoft.com/office/drawing/2014/main" id="{DBD9E4E9-DA71-4EDC-B4C5-C66658260737}"/>
                </a:ext>
              </a:extLst>
            </p:cNvPr>
            <p:cNvSpPr/>
            <p:nvPr/>
          </p:nvSpPr>
          <p:spPr>
            <a:xfrm>
              <a:off x="6530855" y="2920855"/>
              <a:ext cx="27558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ผลการเรียนรู้ที่คาดหวัง</a:t>
              </a:r>
            </a:p>
          </p:txBody>
        </p:sp>
      </p:grp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577893" y="1931302"/>
            <a:ext cx="10614107" cy="36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6" name="กราฟิก 35" descr="บ้าน">
            <a:hlinkClick r:id="rId6" action="ppaction://hlinksldjump"/>
            <a:extLst>
              <a:ext uri="{FF2B5EF4-FFF2-40B4-BE49-F238E27FC236}">
                <a16:creationId xmlns="" xmlns:a16="http://schemas.microsoft.com/office/drawing/2014/main" id="{C7F5D629-4D92-4843-BD76-D1AD933EDF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  <p:pic>
        <p:nvPicPr>
          <p:cNvPr id="42" name="รูปภาพ 41" descr="รูปภาพประกอบด้วย ของเล่น, LEGO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4369B4A4-1E7B-423C-8772-B4AD51BA35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5" t="11985" r="33950" b="16538"/>
          <a:stretch/>
        </p:blipFill>
        <p:spPr>
          <a:xfrm>
            <a:off x="-70342" y="1931302"/>
            <a:ext cx="3157561" cy="4911227"/>
          </a:xfrm>
          <a:prstGeom prst="rect">
            <a:avLst/>
          </a:prstGeom>
        </p:spPr>
      </p:pic>
      <p:sp>
        <p:nvSpPr>
          <p:cNvPr id="2" name="สามเหลี่ยมหน้าจั่ว 1">
            <a:extLst>
              <a:ext uri="{FF2B5EF4-FFF2-40B4-BE49-F238E27FC236}">
                <a16:creationId xmlns="" xmlns:a16="http://schemas.microsoft.com/office/drawing/2014/main" id="{F5ED0632-CBE5-45CD-B026-1FD715DD18AC}"/>
              </a:ext>
            </a:extLst>
          </p:cNvPr>
          <p:cNvSpPr/>
          <p:nvPr/>
        </p:nvSpPr>
        <p:spPr>
          <a:xfrm rot="5801216">
            <a:off x="988008" y="1430340"/>
            <a:ext cx="130782" cy="100505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09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3012399" y="378991"/>
            <a:ext cx="777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ความหมายและประเภทของวิทยาศาสตร์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D2D931C9-1A19-4875-9514-8C2E6E163B90}"/>
              </a:ext>
            </a:extLst>
          </p:cNvPr>
          <p:cNvGrpSpPr/>
          <p:nvPr/>
        </p:nvGrpSpPr>
        <p:grpSpPr>
          <a:xfrm>
            <a:off x="7512424" y="1656433"/>
            <a:ext cx="4333875" cy="5267628"/>
            <a:chOff x="6943725" y="1590372"/>
            <a:chExt cx="4333875" cy="5267628"/>
          </a:xfrm>
        </p:grpSpPr>
        <p:pic>
          <p:nvPicPr>
            <p:cNvPr id="42" name="รูปภาพ 41" descr="รูปภาพประกอบด้วย ของเล่น, LEGO&#10;&#10;คำอธิบายที่สร้างขึ้นโดยมีความน่าเชื่อถือสูงมาก">
              <a:extLst>
                <a:ext uri="{FF2B5EF4-FFF2-40B4-BE49-F238E27FC236}">
                  <a16:creationId xmlns="" xmlns:a16="http://schemas.microsoft.com/office/drawing/2014/main" id="{4369B4A4-1E7B-423C-8772-B4AD51BA3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5" t="11985" r="33950" b="16538"/>
            <a:stretch/>
          </p:blipFill>
          <p:spPr>
            <a:xfrm flipH="1">
              <a:off x="8604887" y="1590372"/>
              <a:ext cx="2382201" cy="3677256"/>
            </a:xfrm>
            <a:prstGeom prst="rect">
              <a:avLst/>
            </a:prstGeom>
          </p:spPr>
        </p:pic>
        <p:pic>
          <p:nvPicPr>
            <p:cNvPr id="35" name="Picture 3" descr="D:\25,25\powerpoint\วิทยาการคำนวณ\ป.2 หน่วย2\pic\com.png">
              <a:extLst>
                <a:ext uri="{FF2B5EF4-FFF2-40B4-BE49-F238E27FC236}">
                  <a16:creationId xmlns="" xmlns:a16="http://schemas.microsoft.com/office/drawing/2014/main" id="{910715AE-8FFD-42C9-9D94-9E0EA203AF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" t="36485"/>
            <a:stretch/>
          </p:blipFill>
          <p:spPr bwMode="auto">
            <a:xfrm>
              <a:off x="6943725" y="5105041"/>
              <a:ext cx="4333875" cy="175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รูปภาพ 7" descr="รูปภาพประกอบด้วย วัตถุ&#10;&#10;คำอธิบายที่สร้างขึ้นโดยมีความน่าเชื่อถือสูง">
              <a:extLst>
                <a:ext uri="{FF2B5EF4-FFF2-40B4-BE49-F238E27FC236}">
                  <a16:creationId xmlns="" xmlns:a16="http://schemas.microsoft.com/office/drawing/2014/main" id="{52450EB4-A51A-4D1E-8A5B-392D29DBE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t="26745" r="36352" b="37402"/>
            <a:stretch/>
          </p:blipFill>
          <p:spPr>
            <a:xfrm>
              <a:off x="6943725" y="3310472"/>
              <a:ext cx="4043363" cy="2081914"/>
            </a:xfrm>
            <a:prstGeom prst="rect">
              <a:avLst/>
            </a:prstGeom>
          </p:spPr>
        </p:pic>
      </p:grp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64CAE091-F7A2-4CE5-9E3B-3BF76755703F}"/>
              </a:ext>
            </a:extLst>
          </p:cNvPr>
          <p:cNvSpPr/>
          <p:nvPr/>
        </p:nvSpPr>
        <p:spPr>
          <a:xfrm>
            <a:off x="1212884" y="3407085"/>
            <a:ext cx="5738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effectLst/>
                <a:latin typeface="TH SarabunPSK" pitchFamily="34" charset="-34"/>
                <a:cs typeface="TH SarabunPSK" pitchFamily="34" charset="-34"/>
              </a:rPr>
              <a:t>	วิทยาศาสตร์ (</a:t>
            </a:r>
            <a:r>
              <a:rPr lang="en-US" sz="2400" dirty="0">
                <a:effectLst/>
                <a:latin typeface="TH SarabunPSK" pitchFamily="34" charset="-34"/>
                <a:cs typeface="TH SarabunPSK" pitchFamily="34" charset="-34"/>
              </a:rPr>
              <a:t>Science)</a:t>
            </a:r>
            <a:r>
              <a:rPr lang="th-TH" sz="2400" dirty="0">
                <a:effectLst/>
                <a:latin typeface="TH SarabunPSK" pitchFamily="34" charset="-34"/>
                <a:cs typeface="TH SarabunPSK" pitchFamily="34" charset="-34"/>
              </a:rPr>
              <a:t> หมายถึง ความรู้ที่เกี่ยวข้องกับความจริงของปรากฏการณ์ธรรมชาติซึ่งสามารถอริบายได้ด้วยหลักฐานและความเป็นเหตุเป็นผลและยังหมายถึงขั้นตอนและวิธีการดันหาความรู้</a:t>
            </a:r>
            <a:r>
              <a:rPr lang="th-TH" sz="2400" dirty="0" err="1">
                <a:effectLst/>
                <a:latin typeface="TH SarabunPSK" pitchFamily="34" charset="-34"/>
                <a:cs typeface="TH SarabunPSK" pitchFamily="34" charset="-34"/>
              </a:rPr>
              <a:t>นั้นๆ</a:t>
            </a:r>
            <a:r>
              <a:rPr lang="th-TH" sz="2400" dirty="0">
                <a:effectLst/>
                <a:latin typeface="TH SarabunPSK" pitchFamily="34" charset="-34"/>
                <a:cs typeface="TH SarabunPSK" pitchFamily="34" charset="-34"/>
              </a:rPr>
              <a:t> อย่างเป็นระบบ แบบแผน เป็นขั้นตอน และสามารถพิสูจน์ หรือที่เรียกว่าวิธีการทางวิทยาศาสตร์ (</a:t>
            </a:r>
            <a:r>
              <a:rPr lang="en-US" sz="2400" dirty="0">
                <a:effectLst/>
                <a:latin typeface="TH SarabunPSK" pitchFamily="34" charset="-34"/>
                <a:cs typeface="TH SarabunPSK" pitchFamily="34" charset="-34"/>
              </a:rPr>
              <a:t>Scientific Method)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9046425D-46A8-4D4F-A3EF-9E2AB7598FB1}"/>
              </a:ext>
            </a:extLst>
          </p:cNvPr>
          <p:cNvSpPr/>
          <p:nvPr/>
        </p:nvSpPr>
        <p:spPr>
          <a:xfrm>
            <a:off x="977255" y="3149197"/>
            <a:ext cx="6209460" cy="2447614"/>
          </a:xfrm>
          <a:prstGeom prst="roundRect">
            <a:avLst/>
          </a:prstGeom>
          <a:noFill/>
          <a:ln w="28575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="" xmlns:a16="http://schemas.microsoft.com/office/drawing/2014/main" id="{D1BF8AFC-ADCC-47F0-BB58-521391A54D6E}"/>
              </a:ext>
            </a:extLst>
          </p:cNvPr>
          <p:cNvGrpSpPr/>
          <p:nvPr/>
        </p:nvGrpSpPr>
        <p:grpSpPr>
          <a:xfrm>
            <a:off x="1177448" y="1862505"/>
            <a:ext cx="4918552" cy="1071695"/>
            <a:chOff x="1177448" y="1862505"/>
            <a:chExt cx="4918552" cy="1071695"/>
          </a:xfrm>
        </p:grpSpPr>
        <p:sp>
          <p:nvSpPr>
            <p:cNvPr id="17" name="สี่เหลี่ยมผืนผ้า: มุมมน 16">
              <a:extLst>
                <a:ext uri="{FF2B5EF4-FFF2-40B4-BE49-F238E27FC236}">
                  <a16:creationId xmlns="" xmlns:a16="http://schemas.microsoft.com/office/drawing/2014/main" id="{7D8D9D2F-F2BC-4156-8BF6-1A96BECE6415}"/>
                </a:ext>
              </a:extLst>
            </p:cNvPr>
            <p:cNvSpPr/>
            <p:nvPr/>
          </p:nvSpPr>
          <p:spPr>
            <a:xfrm>
              <a:off x="1535465" y="2084819"/>
              <a:ext cx="4560535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="" xmlns:a16="http://schemas.microsoft.com/office/drawing/2014/main" id="{BAA31E8F-C38E-4703-BFAA-58B37D4B0ED3}"/>
                </a:ext>
              </a:extLst>
            </p:cNvPr>
            <p:cNvSpPr/>
            <p:nvPr/>
          </p:nvSpPr>
          <p:spPr>
            <a:xfrm>
              <a:off x="2289217" y="2128973"/>
              <a:ext cx="37176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ความหมายของวิทยาศาสตร์</a:t>
              </a:r>
            </a:p>
          </p:txBody>
        </p:sp>
        <p:pic>
          <p:nvPicPr>
            <p:cNvPr id="3080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5B1D4E3E-53EB-4CB5-830D-72F5BB870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สามเหลี่ยมหน้าจั่ว 20">
            <a:extLst>
              <a:ext uri="{FF2B5EF4-FFF2-40B4-BE49-F238E27FC236}">
                <a16:creationId xmlns="" xmlns:a16="http://schemas.microsoft.com/office/drawing/2014/main" id="{DEF75DB6-6837-4935-BDEC-77FFAF99A894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กราฟิก 21" descr="บ้าน">
            <a:hlinkClick r:id="rId8" action="ppaction://hlinksldjump"/>
            <a:extLst>
              <a:ext uri="{FF2B5EF4-FFF2-40B4-BE49-F238E27FC236}">
                <a16:creationId xmlns="" xmlns:a16="http://schemas.microsoft.com/office/drawing/2014/main" id="{9E59F230-1269-4119-95F5-B2AA2CE77D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7600" y="59246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="" xmlns:a16="http://schemas.microsoft.com/office/drawing/2014/main" id="{BB63398F-654C-4584-8D9E-F141088DE8DC}"/>
              </a:ext>
            </a:extLst>
          </p:cNvPr>
          <p:cNvSpPr/>
          <p:nvPr/>
        </p:nvSpPr>
        <p:spPr>
          <a:xfrm>
            <a:off x="-4" y="1310993"/>
            <a:ext cx="6237336" cy="5462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0736C388-B82D-4A2D-85CE-03FC1DCBDC22}"/>
              </a:ext>
            </a:extLst>
          </p:cNvPr>
          <p:cNvSpPr/>
          <p:nvPr/>
        </p:nvSpPr>
        <p:spPr>
          <a:xfrm>
            <a:off x="6276108" y="1287261"/>
            <a:ext cx="5915892" cy="5462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3012399" y="378991"/>
            <a:ext cx="777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ความหมายและประเภทของวิทยาศาสตร์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="" xmlns:a16="http://schemas.microsoft.com/office/drawing/2014/main" id="{A7C5919F-E61A-4BD4-BBFB-0E8966E0DB23}"/>
              </a:ext>
            </a:extLst>
          </p:cNvPr>
          <p:cNvGrpSpPr/>
          <p:nvPr/>
        </p:nvGrpSpPr>
        <p:grpSpPr>
          <a:xfrm>
            <a:off x="883200" y="1434719"/>
            <a:ext cx="4733155" cy="1031299"/>
            <a:chOff x="1177448" y="1862505"/>
            <a:chExt cx="4918552" cy="1071695"/>
          </a:xfrm>
        </p:grpSpPr>
        <p:sp>
          <p:nvSpPr>
            <p:cNvPr id="17" name="สี่เหลี่ยมผืนผ้า: มุมมน 16">
              <a:extLst>
                <a:ext uri="{FF2B5EF4-FFF2-40B4-BE49-F238E27FC236}">
                  <a16:creationId xmlns="" xmlns:a16="http://schemas.microsoft.com/office/drawing/2014/main" id="{7D8D9D2F-F2BC-4156-8BF6-1A96BECE6415}"/>
                </a:ext>
              </a:extLst>
            </p:cNvPr>
            <p:cNvSpPr/>
            <p:nvPr/>
          </p:nvSpPr>
          <p:spPr>
            <a:xfrm>
              <a:off x="1535465" y="2084819"/>
              <a:ext cx="4560535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="" xmlns:a16="http://schemas.microsoft.com/office/drawing/2014/main" id="{BAA31E8F-C38E-4703-BFAA-58B37D4B0ED3}"/>
                </a:ext>
              </a:extLst>
            </p:cNvPr>
            <p:cNvSpPr/>
            <p:nvPr/>
          </p:nvSpPr>
          <p:spPr>
            <a:xfrm>
              <a:off x="2427767" y="2128973"/>
              <a:ext cx="3418539" cy="671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ประเภทของวิทยาศาสตร์</a:t>
              </a:r>
            </a:p>
          </p:txBody>
        </p:sp>
        <p:pic>
          <p:nvPicPr>
            <p:cNvPr id="3080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5B1D4E3E-53EB-4CB5-830D-72F5BB870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AutoShape 12" descr="à¸à¸¥à¸à¸²à¸£à¸à¹à¸à¸«à¸²à¸£à¸¹à¸à¸ à¸²à¸à¸ªà¸³à¸«à¸£à¸±à¸ à¸à¸µà¸§à¸ à¸²à¸ png">
            <a:extLst>
              <a:ext uri="{FF2B5EF4-FFF2-40B4-BE49-F238E27FC236}">
                <a16:creationId xmlns="" xmlns:a16="http://schemas.microsoft.com/office/drawing/2014/main" id="{149EC97A-06F7-4D75-AF95-CE33A3D048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1072" y="2494072"/>
            <a:ext cx="1087328" cy="10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="" xmlns:a16="http://schemas.microsoft.com/office/drawing/2014/main" id="{344DE9E3-0D84-442A-9ABB-3DC05E1CE99D}"/>
              </a:ext>
            </a:extLst>
          </p:cNvPr>
          <p:cNvGrpSpPr/>
          <p:nvPr/>
        </p:nvGrpSpPr>
        <p:grpSpPr>
          <a:xfrm>
            <a:off x="581376" y="2616845"/>
            <a:ext cx="5542329" cy="977940"/>
            <a:chOff x="581376" y="2616845"/>
            <a:chExt cx="5542329" cy="977940"/>
          </a:xfrm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="" xmlns:a16="http://schemas.microsoft.com/office/drawing/2014/main" id="{9BBBBE29-4E5A-4293-B1BD-F413A8A57D47}"/>
                </a:ext>
              </a:extLst>
            </p:cNvPr>
            <p:cNvSpPr/>
            <p:nvPr/>
          </p:nvSpPr>
          <p:spPr>
            <a:xfrm>
              <a:off x="1551705" y="2766785"/>
              <a:ext cx="4572000" cy="828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="" xmlns:a16="http://schemas.microsoft.com/office/drawing/2014/main" id="{55B82615-6BD9-465B-A26E-2EBC6B4CC9ED}"/>
                </a:ext>
              </a:extLst>
            </p:cNvPr>
            <p:cNvSpPr/>
            <p:nvPr/>
          </p:nvSpPr>
          <p:spPr>
            <a:xfrm>
              <a:off x="1618187" y="2958672"/>
              <a:ext cx="44390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วิทยาศาสตร์ชีวภาพ (</a:t>
              </a:r>
              <a:r>
                <a:rPr lang="en-US" b="1" dirty="0">
                  <a:solidFill>
                    <a:schemeClr val="bg1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Biological Science)</a:t>
              </a:r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5" name="รูปภาพ 24">
              <a:extLst>
                <a:ext uri="{FF2B5EF4-FFF2-40B4-BE49-F238E27FC236}">
                  <a16:creationId xmlns="" xmlns:a16="http://schemas.microsoft.com/office/drawing/2014/main" id="{0DC0FABC-E72B-43F3-9330-91585CA77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1" t="9090" r="25231" b="9293"/>
            <a:stretch/>
          </p:blipFill>
          <p:spPr>
            <a:xfrm>
              <a:off x="581376" y="2616845"/>
              <a:ext cx="901687" cy="964099"/>
            </a:xfrm>
            <a:prstGeom prst="rect">
              <a:avLst/>
            </a:prstGeom>
          </p:spPr>
        </p:pic>
      </p:grpSp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4ED8C045-4E8C-45CB-8E28-F5E3D126EF73}"/>
              </a:ext>
            </a:extLst>
          </p:cNvPr>
          <p:cNvGrpSpPr/>
          <p:nvPr/>
        </p:nvGrpSpPr>
        <p:grpSpPr>
          <a:xfrm>
            <a:off x="433319" y="3807388"/>
            <a:ext cx="5690386" cy="1135554"/>
            <a:chOff x="433319" y="3807388"/>
            <a:chExt cx="5690386" cy="1135554"/>
          </a:xfrm>
        </p:grpSpPr>
        <p:sp>
          <p:nvSpPr>
            <p:cNvPr id="37" name="สี่เหลี่ยมผืนผ้า: มุมมน 36">
              <a:extLst>
                <a:ext uri="{FF2B5EF4-FFF2-40B4-BE49-F238E27FC236}">
                  <a16:creationId xmlns="" xmlns:a16="http://schemas.microsoft.com/office/drawing/2014/main" id="{E3C077A9-74DE-4B76-898B-83EA1927B0D2}"/>
                </a:ext>
              </a:extLst>
            </p:cNvPr>
            <p:cNvSpPr/>
            <p:nvPr/>
          </p:nvSpPr>
          <p:spPr>
            <a:xfrm>
              <a:off x="1551705" y="4041104"/>
              <a:ext cx="4572000" cy="828000"/>
            </a:xfrm>
            <a:prstGeom prst="roundRect">
              <a:avLst/>
            </a:prstGeom>
            <a:solidFill>
              <a:srgbClr val="F4B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สี่เหลี่ยมผืนผ้า 37">
              <a:extLst>
                <a:ext uri="{FF2B5EF4-FFF2-40B4-BE49-F238E27FC236}">
                  <a16:creationId xmlns="" xmlns:a16="http://schemas.microsoft.com/office/drawing/2014/main" id="{D81E671B-8E7C-4249-921B-CDB68566C840}"/>
                </a:ext>
              </a:extLst>
            </p:cNvPr>
            <p:cNvSpPr/>
            <p:nvPr/>
          </p:nvSpPr>
          <p:spPr>
            <a:xfrm>
              <a:off x="1656963" y="4193494"/>
              <a:ext cx="44390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วิทยาศาสตร์กายภาพ (</a:t>
              </a:r>
              <a:r>
                <a:rPr lang="en-US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Physical Science)</a:t>
              </a:r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7" name="รูปภาพ 26">
              <a:extLst>
                <a:ext uri="{FF2B5EF4-FFF2-40B4-BE49-F238E27FC236}">
                  <a16:creationId xmlns="" xmlns:a16="http://schemas.microsoft.com/office/drawing/2014/main" id="{3229A9C9-FB31-46C5-B185-06F93B93E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1" t="21307" r="32896" b="24638"/>
            <a:stretch/>
          </p:blipFill>
          <p:spPr>
            <a:xfrm>
              <a:off x="433319" y="3807388"/>
              <a:ext cx="1090680" cy="1135554"/>
            </a:xfrm>
            <a:prstGeom prst="rect">
              <a:avLst/>
            </a:prstGeom>
          </p:spPr>
        </p:pic>
      </p:grpSp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C28D3400-3899-4111-BEB9-D4B7EC10E8D2}"/>
              </a:ext>
            </a:extLst>
          </p:cNvPr>
          <p:cNvGrpSpPr/>
          <p:nvPr/>
        </p:nvGrpSpPr>
        <p:grpSpPr>
          <a:xfrm>
            <a:off x="301976" y="5170043"/>
            <a:ext cx="5888211" cy="1222023"/>
            <a:chOff x="301976" y="5170043"/>
            <a:chExt cx="5888211" cy="1222023"/>
          </a:xfrm>
        </p:grpSpPr>
        <p:sp>
          <p:nvSpPr>
            <p:cNvPr id="40" name="สี่เหลี่ยมผืนผ้า: มุมมน 39">
              <a:extLst>
                <a:ext uri="{FF2B5EF4-FFF2-40B4-BE49-F238E27FC236}">
                  <a16:creationId xmlns="" xmlns:a16="http://schemas.microsoft.com/office/drawing/2014/main" id="{6425A182-E69A-497A-822D-E7606F8F30B1}"/>
                </a:ext>
              </a:extLst>
            </p:cNvPr>
            <p:cNvSpPr/>
            <p:nvPr/>
          </p:nvSpPr>
          <p:spPr>
            <a:xfrm>
              <a:off x="1618187" y="5496013"/>
              <a:ext cx="4572000" cy="828000"/>
            </a:xfrm>
            <a:prstGeom prst="roundRect">
              <a:avLst/>
            </a:prstGeom>
            <a:solidFill>
              <a:srgbClr val="E61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="" xmlns:a16="http://schemas.microsoft.com/office/drawing/2014/main" id="{290B5C4B-0E68-4EB5-B8A5-63DAADB189F2}"/>
                </a:ext>
              </a:extLst>
            </p:cNvPr>
            <p:cNvSpPr/>
            <p:nvPr/>
          </p:nvSpPr>
          <p:spPr>
            <a:xfrm>
              <a:off x="1656963" y="5707217"/>
              <a:ext cx="38443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วิทยาศาสตร์สังคม (</a:t>
              </a:r>
              <a:r>
                <a:rPr lang="en-US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Social Science)</a:t>
              </a:r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138" name="Picture 18" descr="à¸à¸¥à¸à¸²à¸£à¸à¹à¸à¸«à¸²à¸£à¸¹à¸à¸ à¸²à¸à¸ªà¸³à¸«à¸£à¸±à¸ à¸à¸µà¸§à¸ à¸²à¸ png">
              <a:extLst>
                <a:ext uri="{FF2B5EF4-FFF2-40B4-BE49-F238E27FC236}">
                  <a16:creationId xmlns="" xmlns:a16="http://schemas.microsoft.com/office/drawing/2014/main" id="{2D38B881-C425-4864-9AFD-EDC7A2ACC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76" y="5170043"/>
              <a:ext cx="1222023" cy="122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F5222167-1663-4DD6-A41E-EB8E1AD084CD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="" xmlns:a16="http://schemas.microsoft.com/office/drawing/2014/main" id="{5A8AA870-60C8-40C0-AC00-3FDB4B5F4F61}"/>
              </a:ext>
            </a:extLst>
          </p:cNvPr>
          <p:cNvGrpSpPr/>
          <p:nvPr/>
        </p:nvGrpSpPr>
        <p:grpSpPr>
          <a:xfrm>
            <a:off x="6680702" y="1445603"/>
            <a:ext cx="5283153" cy="1031299"/>
            <a:chOff x="1177448" y="1862505"/>
            <a:chExt cx="5490093" cy="1071695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="" xmlns:a16="http://schemas.microsoft.com/office/drawing/2014/main" id="{E37057E4-9E96-4A78-A383-459359FB4A59}"/>
                </a:ext>
              </a:extLst>
            </p:cNvPr>
            <p:cNvSpPr/>
            <p:nvPr/>
          </p:nvSpPr>
          <p:spPr>
            <a:xfrm>
              <a:off x="1535465" y="2084819"/>
              <a:ext cx="5132076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="" xmlns:a16="http://schemas.microsoft.com/office/drawing/2014/main" id="{57D5D742-63C9-4915-82F3-6CC4A8D9687E}"/>
                </a:ext>
              </a:extLst>
            </p:cNvPr>
            <p:cNvSpPr/>
            <p:nvPr/>
          </p:nvSpPr>
          <p:spPr>
            <a:xfrm>
              <a:off x="2427767" y="2128973"/>
              <a:ext cx="3924940" cy="671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ความสำคัญของวิทยาศาสตร์</a:t>
              </a:r>
            </a:p>
          </p:txBody>
        </p:sp>
        <p:pic>
          <p:nvPicPr>
            <p:cNvPr id="32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27A924A6-C917-4E72-8607-5EAE92666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591C8A7B-C8EA-4A23-B071-47A4B73D27A6}"/>
              </a:ext>
            </a:extLst>
          </p:cNvPr>
          <p:cNvSpPr/>
          <p:nvPr/>
        </p:nvSpPr>
        <p:spPr>
          <a:xfrm>
            <a:off x="6579936" y="2982572"/>
            <a:ext cx="5321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ทยาศาสตร์ทำให้เราเข้าใจธรรมชาติอย่างเป็นเหตุเป็นผลและยังมีประโยชน์ต่อการดำรงชีวิตของมนุษย์มาก ตัวอย่างสิ่งที่สร้างสรรค์มาจากความรู้ทางวิทยาศาสตร์ ได้แก่ ยารักษาโรค   ที่อยู่อาศัย อาหาร เสื้อผ้า การสื่อสาร ความรู้ทางวิทยาศาสตร์เป็นจุดเริ่มต้นของเทคโนโลยีที่อำนวยความสะดวกและตอบสนองความต้องการในด้านต่าง ๆ แก่มนุษย์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="" xmlns:a16="http://schemas.microsoft.com/office/drawing/2014/main" id="{F5A9E619-320A-469A-AA88-3DA7A3F3883F}"/>
              </a:ext>
            </a:extLst>
          </p:cNvPr>
          <p:cNvSpPr/>
          <p:nvPr/>
        </p:nvSpPr>
        <p:spPr>
          <a:xfrm rot="5400000" flipV="1">
            <a:off x="3483947" y="4027179"/>
            <a:ext cx="5555677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2" name="กราฟิก 41" descr="บ้าน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2B3A6D-B461-4D10-A008-D979332C9A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8D4F2EBB-6EFE-4589-91C5-AD1CBB5227AE}"/>
              </a:ext>
            </a:extLst>
          </p:cNvPr>
          <p:cNvGrpSpPr/>
          <p:nvPr/>
        </p:nvGrpSpPr>
        <p:grpSpPr>
          <a:xfrm>
            <a:off x="1069730" y="3142115"/>
            <a:ext cx="2119745" cy="1713187"/>
            <a:chOff x="1212547" y="3563126"/>
            <a:chExt cx="2119745" cy="1713187"/>
          </a:xfrm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="" xmlns:a16="http://schemas.microsoft.com/office/drawing/2014/main" id="{9BBBBE29-4E5A-4293-B1BD-F413A8A57D47}"/>
                </a:ext>
              </a:extLst>
            </p:cNvPr>
            <p:cNvSpPr/>
            <p:nvPr/>
          </p:nvSpPr>
          <p:spPr>
            <a:xfrm>
              <a:off x="1212547" y="4517893"/>
              <a:ext cx="2119745" cy="74602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="" xmlns:a16="http://schemas.microsoft.com/office/drawing/2014/main" id="{55B82615-6BD9-465B-A26E-2EBC6B4CC9ED}"/>
                </a:ext>
              </a:extLst>
            </p:cNvPr>
            <p:cNvSpPr/>
            <p:nvPr/>
          </p:nvSpPr>
          <p:spPr>
            <a:xfrm>
              <a:off x="1568540" y="4753093"/>
              <a:ext cx="1407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วิทยาศาสตร์</a:t>
              </a:r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" name="กลุ่ม 3">
              <a:extLst>
                <a:ext uri="{FF2B5EF4-FFF2-40B4-BE49-F238E27FC236}">
                  <a16:creationId xmlns="" xmlns:a16="http://schemas.microsoft.com/office/drawing/2014/main" id="{690031D0-31C9-4E52-B1C2-C51806A92DDD}"/>
                </a:ext>
              </a:extLst>
            </p:cNvPr>
            <p:cNvGrpSpPr/>
            <p:nvPr/>
          </p:nvGrpSpPr>
          <p:grpSpPr>
            <a:xfrm>
              <a:off x="1679957" y="3563126"/>
              <a:ext cx="1184927" cy="1229706"/>
              <a:chOff x="1578914" y="3576484"/>
              <a:chExt cx="1184927" cy="1229706"/>
            </a:xfrm>
          </p:grpSpPr>
          <p:sp>
            <p:nvSpPr>
              <p:cNvPr id="3" name="วงรี 2">
                <a:extLst>
                  <a:ext uri="{FF2B5EF4-FFF2-40B4-BE49-F238E27FC236}">
                    <a16:creationId xmlns="" xmlns:a16="http://schemas.microsoft.com/office/drawing/2014/main" id="{69A6ABD7-6656-4CC9-A832-799751EE5605}"/>
                  </a:ext>
                </a:extLst>
              </p:cNvPr>
              <p:cNvSpPr/>
              <p:nvPr/>
            </p:nvSpPr>
            <p:spPr>
              <a:xfrm>
                <a:off x="1578914" y="3621263"/>
                <a:ext cx="1184927" cy="1184927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27" name="รูปภาพ 26">
                <a:extLst>
                  <a:ext uri="{FF2B5EF4-FFF2-40B4-BE49-F238E27FC236}">
                    <a16:creationId xmlns="" xmlns:a16="http://schemas.microsoft.com/office/drawing/2014/main" id="{3229A9C9-FB31-46C5-B185-06F93B93E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91" t="21307" r="32896" b="24638"/>
              <a:stretch/>
            </p:blipFill>
            <p:spPr>
              <a:xfrm>
                <a:off x="1673161" y="3576484"/>
                <a:ext cx="1090680" cy="1135554"/>
              </a:xfrm>
              <a:prstGeom prst="rect">
                <a:avLst/>
              </a:prstGeom>
            </p:spPr>
          </p:pic>
        </p:grpSp>
      </p:grp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="" xmlns:a16="http://schemas.microsoft.com/office/drawing/2014/main" id="{5EF830F7-F8DC-4C33-822B-9F100F775709}"/>
              </a:ext>
            </a:extLst>
          </p:cNvPr>
          <p:cNvGrpSpPr/>
          <p:nvPr/>
        </p:nvGrpSpPr>
        <p:grpSpPr>
          <a:xfrm>
            <a:off x="3384491" y="1914762"/>
            <a:ext cx="3429882" cy="962540"/>
            <a:chOff x="3361633" y="1946820"/>
            <a:chExt cx="3429882" cy="962540"/>
          </a:xfrm>
        </p:grpSpPr>
        <p:grpSp>
          <p:nvGrpSpPr>
            <p:cNvPr id="8" name="กลุ่ม 7">
              <a:extLst>
                <a:ext uri="{FF2B5EF4-FFF2-40B4-BE49-F238E27FC236}">
                  <a16:creationId xmlns="" xmlns:a16="http://schemas.microsoft.com/office/drawing/2014/main" id="{E4F1E86B-9396-4EA4-AE91-4D2BD01B939B}"/>
                </a:ext>
              </a:extLst>
            </p:cNvPr>
            <p:cNvGrpSpPr/>
            <p:nvPr/>
          </p:nvGrpSpPr>
          <p:grpSpPr>
            <a:xfrm>
              <a:off x="3698328" y="1973534"/>
              <a:ext cx="3093187" cy="923330"/>
              <a:chOff x="3404595" y="1915329"/>
              <a:chExt cx="3093187" cy="923330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="" xmlns:a16="http://schemas.microsoft.com/office/drawing/2014/main" id="{E3C077A9-74DE-4B76-898B-83EA1927B0D2}"/>
                  </a:ext>
                </a:extLst>
              </p:cNvPr>
              <p:cNvSpPr/>
              <p:nvPr/>
            </p:nvSpPr>
            <p:spPr>
              <a:xfrm>
                <a:off x="3404595" y="1915329"/>
                <a:ext cx="3093187" cy="923330"/>
              </a:xfrm>
              <a:prstGeom prst="roundRect">
                <a:avLst/>
              </a:prstGeom>
              <a:solidFill>
                <a:srgbClr val="F4B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8" name="สี่เหลี่ยมผืนผ้า 37">
                <a:extLst>
                  <a:ext uri="{FF2B5EF4-FFF2-40B4-BE49-F238E27FC236}">
                    <a16:creationId xmlns="" xmlns:a16="http://schemas.microsoft.com/office/drawing/2014/main" id="{D81E671B-8E7C-4249-921B-CDB68566C840}"/>
                  </a:ext>
                </a:extLst>
              </p:cNvPr>
              <p:cNvSpPr/>
              <p:nvPr/>
            </p:nvSpPr>
            <p:spPr>
              <a:xfrm>
                <a:off x="4030440" y="2150683"/>
                <a:ext cx="2467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ความรู้ทางวิทยาศาสตร์</a:t>
                </a:r>
              </a:p>
            </p:txBody>
          </p:sp>
        </p:grpSp>
        <p:grpSp>
          <p:nvGrpSpPr>
            <p:cNvPr id="28" name="กลุ่ม 27">
              <a:extLst>
                <a:ext uri="{FF2B5EF4-FFF2-40B4-BE49-F238E27FC236}">
                  <a16:creationId xmlns="" xmlns:a16="http://schemas.microsoft.com/office/drawing/2014/main" id="{A5FB2F47-2EFB-4269-8C6C-84C61C11C605}"/>
                </a:ext>
              </a:extLst>
            </p:cNvPr>
            <p:cNvGrpSpPr/>
            <p:nvPr/>
          </p:nvGrpSpPr>
          <p:grpSpPr>
            <a:xfrm>
              <a:off x="3361633" y="1946820"/>
              <a:ext cx="962540" cy="962540"/>
              <a:chOff x="3361633" y="1946820"/>
              <a:chExt cx="962540" cy="962540"/>
            </a:xfrm>
          </p:grpSpPr>
          <p:sp>
            <p:nvSpPr>
              <p:cNvPr id="35" name="วงรี 34">
                <a:extLst>
                  <a:ext uri="{FF2B5EF4-FFF2-40B4-BE49-F238E27FC236}">
                    <a16:creationId xmlns="" xmlns:a16="http://schemas.microsoft.com/office/drawing/2014/main" id="{758EE2D5-8E5C-43ED-BCE4-23E7752BDD90}"/>
                  </a:ext>
                </a:extLst>
              </p:cNvPr>
              <p:cNvSpPr/>
              <p:nvPr/>
            </p:nvSpPr>
            <p:spPr>
              <a:xfrm>
                <a:off x="3361633" y="1946820"/>
                <a:ext cx="962540" cy="96254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4B3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21" name="กราฟิก 20" descr="อะตอม">
                <a:extLst>
                  <a:ext uri="{FF2B5EF4-FFF2-40B4-BE49-F238E27FC236}">
                    <a16:creationId xmlns="" xmlns:a16="http://schemas.microsoft.com/office/drawing/2014/main" id="{659A1CFF-4B9C-4EEF-9585-3F456EACB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22701" y="2026339"/>
                <a:ext cx="840403" cy="840403"/>
              </a:xfrm>
              <a:prstGeom prst="rect">
                <a:avLst/>
              </a:prstGeom>
            </p:spPr>
          </p:pic>
        </p:grpSp>
      </p:grpSp>
      <p:grpSp>
        <p:nvGrpSpPr>
          <p:cNvPr id="39" name="กลุ่ม 38">
            <a:extLst>
              <a:ext uri="{FF2B5EF4-FFF2-40B4-BE49-F238E27FC236}">
                <a16:creationId xmlns="" xmlns:a16="http://schemas.microsoft.com/office/drawing/2014/main" id="{377D7BED-3452-4F4C-90DC-4767264D8080}"/>
              </a:ext>
            </a:extLst>
          </p:cNvPr>
          <p:cNvGrpSpPr/>
          <p:nvPr/>
        </p:nvGrpSpPr>
        <p:grpSpPr>
          <a:xfrm>
            <a:off x="3384491" y="5195586"/>
            <a:ext cx="3574457" cy="962540"/>
            <a:chOff x="3230938" y="5427994"/>
            <a:chExt cx="3574457" cy="962540"/>
          </a:xfrm>
        </p:grpSpPr>
        <p:grpSp>
          <p:nvGrpSpPr>
            <p:cNvPr id="12" name="กลุ่ม 11">
              <a:extLst>
                <a:ext uri="{FF2B5EF4-FFF2-40B4-BE49-F238E27FC236}">
                  <a16:creationId xmlns="" xmlns:a16="http://schemas.microsoft.com/office/drawing/2014/main" id="{A77F1ED1-E58F-4C78-BFA5-69BD505E3A3C}"/>
                </a:ext>
              </a:extLst>
            </p:cNvPr>
            <p:cNvGrpSpPr/>
            <p:nvPr/>
          </p:nvGrpSpPr>
          <p:grpSpPr>
            <a:xfrm>
              <a:off x="3712208" y="5427994"/>
              <a:ext cx="3093187" cy="926922"/>
              <a:chOff x="3168834" y="5200235"/>
              <a:chExt cx="3093187" cy="926922"/>
            </a:xfrm>
          </p:grpSpPr>
          <p:sp>
            <p:nvSpPr>
              <p:cNvPr id="40" name="สี่เหลี่ยมผืนผ้า: มุมมน 39">
                <a:extLst>
                  <a:ext uri="{FF2B5EF4-FFF2-40B4-BE49-F238E27FC236}">
                    <a16:creationId xmlns="" xmlns:a16="http://schemas.microsoft.com/office/drawing/2014/main" id="{6425A182-E69A-497A-822D-E7606F8F30B1}"/>
                  </a:ext>
                </a:extLst>
              </p:cNvPr>
              <p:cNvSpPr/>
              <p:nvPr/>
            </p:nvSpPr>
            <p:spPr>
              <a:xfrm>
                <a:off x="3168834" y="5202031"/>
                <a:ext cx="3093187" cy="923330"/>
              </a:xfrm>
              <a:prstGeom prst="roundRect">
                <a:avLst/>
              </a:prstGeom>
              <a:solidFill>
                <a:srgbClr val="E61C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="" xmlns:a16="http://schemas.microsoft.com/office/drawing/2014/main" id="{290B5C4B-0E68-4EB5-B8A5-63DAADB189F2}"/>
                  </a:ext>
                </a:extLst>
              </p:cNvPr>
              <p:cNvSpPr/>
              <p:nvPr/>
            </p:nvSpPr>
            <p:spPr>
              <a:xfrm>
                <a:off x="3856393" y="5200235"/>
                <a:ext cx="23439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กระบวนการหาความรู้</a:t>
                </a:r>
                <a:endParaRPr lang="en-US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1" name="สี่เหลี่ยมผืนผ้า 30">
                <a:extLst>
                  <a:ext uri="{FF2B5EF4-FFF2-40B4-BE49-F238E27FC236}">
                    <a16:creationId xmlns="" xmlns:a16="http://schemas.microsoft.com/office/drawing/2014/main" id="{38733CE7-E916-4D17-8AA6-38D614E2FEC1}"/>
                  </a:ext>
                </a:extLst>
              </p:cNvPr>
              <p:cNvSpPr/>
              <p:nvPr/>
            </p:nvSpPr>
            <p:spPr>
              <a:xfrm>
                <a:off x="4339699" y="5603937"/>
                <a:ext cx="17988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ทางวิทยาศาสตร์</a:t>
                </a:r>
                <a:endParaRPr lang="en-US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33" name="กลุ่ม 32">
              <a:extLst>
                <a:ext uri="{FF2B5EF4-FFF2-40B4-BE49-F238E27FC236}">
                  <a16:creationId xmlns="" xmlns:a16="http://schemas.microsoft.com/office/drawing/2014/main" id="{35F97B82-61A3-4038-8A9D-61E4EDFB1B43}"/>
                </a:ext>
              </a:extLst>
            </p:cNvPr>
            <p:cNvGrpSpPr/>
            <p:nvPr/>
          </p:nvGrpSpPr>
          <p:grpSpPr>
            <a:xfrm>
              <a:off x="3230938" y="5427994"/>
              <a:ext cx="962540" cy="962540"/>
              <a:chOff x="3230938" y="5427994"/>
              <a:chExt cx="962540" cy="962540"/>
            </a:xfrm>
          </p:grpSpPr>
          <p:sp>
            <p:nvSpPr>
              <p:cNvPr id="13" name="วงรี 12">
                <a:extLst>
                  <a:ext uri="{FF2B5EF4-FFF2-40B4-BE49-F238E27FC236}">
                    <a16:creationId xmlns="" xmlns:a16="http://schemas.microsoft.com/office/drawing/2014/main" id="{3A00695F-63AA-4504-8BF1-E32FB46778E1}"/>
                  </a:ext>
                </a:extLst>
              </p:cNvPr>
              <p:cNvSpPr/>
              <p:nvPr/>
            </p:nvSpPr>
            <p:spPr>
              <a:xfrm>
                <a:off x="3230938" y="5427994"/>
                <a:ext cx="962540" cy="96254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E61C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32" name="กราฟิก 31" descr="กล้องจุลทรรศน์">
                <a:extLst>
                  <a:ext uri="{FF2B5EF4-FFF2-40B4-BE49-F238E27FC236}">
                    <a16:creationId xmlns="" xmlns:a16="http://schemas.microsoft.com/office/drawing/2014/main" id="{B5CC7A65-A518-47F8-9160-D8FBDCA1E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89226" y="5474436"/>
                <a:ext cx="845963" cy="845963"/>
              </a:xfrm>
              <a:prstGeom prst="rect">
                <a:avLst/>
              </a:prstGeom>
            </p:spPr>
          </p:pic>
        </p:grpSp>
      </p:grpSp>
      <p:grpSp>
        <p:nvGrpSpPr>
          <p:cNvPr id="2" name="กลุ่ม 1">
            <a:extLst>
              <a:ext uri="{FF2B5EF4-FFF2-40B4-BE49-F238E27FC236}">
                <a16:creationId xmlns="" xmlns:a16="http://schemas.microsoft.com/office/drawing/2014/main" id="{EF9021F5-9F18-4E02-80F6-F9ECED4075C5}"/>
              </a:ext>
            </a:extLst>
          </p:cNvPr>
          <p:cNvGrpSpPr/>
          <p:nvPr/>
        </p:nvGrpSpPr>
        <p:grpSpPr>
          <a:xfrm>
            <a:off x="2010473" y="2252032"/>
            <a:ext cx="1279237" cy="3485147"/>
            <a:chOff x="2010473" y="2252032"/>
            <a:chExt cx="1279237" cy="3485147"/>
          </a:xfrm>
        </p:grpSpPr>
        <p:cxnSp>
          <p:nvCxnSpPr>
            <p:cNvPr id="43" name="ตัวเชื่อมต่อตรง 42">
              <a:extLst>
                <a:ext uri="{FF2B5EF4-FFF2-40B4-BE49-F238E27FC236}">
                  <a16:creationId xmlns="" xmlns:a16="http://schemas.microsoft.com/office/drawing/2014/main" id="{51C65C53-7F96-4EF4-9407-DE3FF0CD7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473" y="2323087"/>
              <a:ext cx="0" cy="80314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="" xmlns:a16="http://schemas.microsoft.com/office/drawing/2014/main" id="{0FE49F7D-14D5-403B-9BE3-4DA3EB865E69}"/>
                </a:ext>
              </a:extLst>
            </p:cNvPr>
            <p:cNvCxnSpPr/>
            <p:nvPr/>
          </p:nvCxnSpPr>
          <p:spPr>
            <a:xfrm>
              <a:off x="2010473" y="2323087"/>
              <a:ext cx="1179002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="" xmlns:a16="http://schemas.microsoft.com/office/drawing/2014/main" id="{BE958157-3981-4E23-A935-A61839323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2037" y="4873713"/>
              <a:ext cx="0" cy="80314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วงรี 47">
              <a:extLst>
                <a:ext uri="{FF2B5EF4-FFF2-40B4-BE49-F238E27FC236}">
                  <a16:creationId xmlns="" xmlns:a16="http://schemas.microsoft.com/office/drawing/2014/main" id="{4CC5BD47-DDA4-42A2-9DE6-E190FA64E184}"/>
                </a:ext>
              </a:extLst>
            </p:cNvPr>
            <p:cNvSpPr/>
            <p:nvPr/>
          </p:nvSpPr>
          <p:spPr>
            <a:xfrm>
              <a:off x="3145710" y="2252032"/>
              <a:ext cx="144000" cy="144000"/>
            </a:xfrm>
            <a:prstGeom prst="ellipse">
              <a:avLst/>
            </a:prstGeom>
            <a:solidFill>
              <a:srgbClr val="E61C29"/>
            </a:solidFill>
            <a:ln>
              <a:solidFill>
                <a:srgbClr val="E61C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51" name="กลุ่ม 50">
              <a:extLst>
                <a:ext uri="{FF2B5EF4-FFF2-40B4-BE49-F238E27FC236}">
                  <a16:creationId xmlns="" xmlns:a16="http://schemas.microsoft.com/office/drawing/2014/main" id="{FB15BF94-FA6D-462C-A97A-F8A79BFA1355}"/>
                </a:ext>
              </a:extLst>
            </p:cNvPr>
            <p:cNvGrpSpPr/>
            <p:nvPr/>
          </p:nvGrpSpPr>
          <p:grpSpPr>
            <a:xfrm>
              <a:off x="2010473" y="5593179"/>
              <a:ext cx="1279237" cy="144000"/>
              <a:chOff x="2010473" y="5593179"/>
              <a:chExt cx="1279237" cy="144000"/>
            </a:xfrm>
          </p:grpSpPr>
          <p:cxnSp>
            <p:nvCxnSpPr>
              <p:cNvPr id="50" name="ตัวเชื่อมต่อตรง 49">
                <a:extLst>
                  <a:ext uri="{FF2B5EF4-FFF2-40B4-BE49-F238E27FC236}">
                    <a16:creationId xmlns="" xmlns:a16="http://schemas.microsoft.com/office/drawing/2014/main" id="{BDAA5FC8-F983-4C8D-AA42-735B209EA366}"/>
                  </a:ext>
                </a:extLst>
              </p:cNvPr>
              <p:cNvCxnSpPr/>
              <p:nvPr/>
            </p:nvCxnSpPr>
            <p:spPr>
              <a:xfrm>
                <a:off x="2010473" y="5676856"/>
                <a:ext cx="1179002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วงรี 52">
                <a:extLst>
                  <a:ext uri="{FF2B5EF4-FFF2-40B4-BE49-F238E27FC236}">
                    <a16:creationId xmlns="" xmlns:a16="http://schemas.microsoft.com/office/drawing/2014/main" id="{A832301F-940D-4016-AC57-41865B021697}"/>
                  </a:ext>
                </a:extLst>
              </p:cNvPr>
              <p:cNvSpPr/>
              <p:nvPr/>
            </p:nvSpPr>
            <p:spPr>
              <a:xfrm>
                <a:off x="3145710" y="5593179"/>
                <a:ext cx="144000" cy="144000"/>
              </a:xfrm>
              <a:prstGeom prst="ellipse">
                <a:avLst/>
              </a:prstGeom>
              <a:solidFill>
                <a:srgbClr val="E61C29"/>
              </a:solidFill>
              <a:ln>
                <a:solidFill>
                  <a:srgbClr val="E61C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61" name="สี่เหลี่ยมผืนผ้า: มุมมน 60">
            <a:extLst>
              <a:ext uri="{FF2B5EF4-FFF2-40B4-BE49-F238E27FC236}">
                <a16:creationId xmlns="" xmlns:a16="http://schemas.microsoft.com/office/drawing/2014/main" id="{F3437E05-AFFB-4180-ABD4-89421CB351D6}"/>
              </a:ext>
            </a:extLst>
          </p:cNvPr>
          <p:cNvSpPr/>
          <p:nvPr/>
        </p:nvSpPr>
        <p:spPr>
          <a:xfrm>
            <a:off x="8312432" y="2737952"/>
            <a:ext cx="3093187" cy="9233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สี่เหลี่ยมผืนผ้า: มุมมน 61">
            <a:extLst>
              <a:ext uri="{FF2B5EF4-FFF2-40B4-BE49-F238E27FC236}">
                <a16:creationId xmlns="" xmlns:a16="http://schemas.microsoft.com/office/drawing/2014/main" id="{E2015A6C-A085-4A83-9F6F-5906DE242540}"/>
              </a:ext>
            </a:extLst>
          </p:cNvPr>
          <p:cNvSpPr/>
          <p:nvPr/>
        </p:nvSpPr>
        <p:spPr>
          <a:xfrm>
            <a:off x="8312431" y="3982635"/>
            <a:ext cx="3093187" cy="92333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สี่เหลี่ยมผืนผ้า: มุมมน 62">
            <a:extLst>
              <a:ext uri="{FF2B5EF4-FFF2-40B4-BE49-F238E27FC236}">
                <a16:creationId xmlns="" xmlns:a16="http://schemas.microsoft.com/office/drawing/2014/main" id="{422BF0C1-5DBF-4ED4-B3B4-AB637998D92E}"/>
              </a:ext>
            </a:extLst>
          </p:cNvPr>
          <p:cNvSpPr/>
          <p:nvPr/>
        </p:nvSpPr>
        <p:spPr>
          <a:xfrm>
            <a:off x="8328259" y="5237971"/>
            <a:ext cx="3093187" cy="923330"/>
          </a:xfrm>
          <a:prstGeom prst="round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="" xmlns:a16="http://schemas.microsoft.com/office/drawing/2014/main" id="{AC6B40F1-B27B-4285-9985-0CA54668972C}"/>
              </a:ext>
            </a:extLst>
          </p:cNvPr>
          <p:cNvGrpSpPr/>
          <p:nvPr/>
        </p:nvGrpSpPr>
        <p:grpSpPr>
          <a:xfrm>
            <a:off x="6998200" y="3070115"/>
            <a:ext cx="1238261" cy="2646652"/>
            <a:chOff x="6998200" y="3070115"/>
            <a:chExt cx="1238261" cy="2646652"/>
          </a:xfrm>
        </p:grpSpPr>
        <p:cxnSp>
          <p:nvCxnSpPr>
            <p:cNvPr id="59" name="ตัวเชื่อมต่อตรง 58">
              <a:extLst>
                <a:ext uri="{FF2B5EF4-FFF2-40B4-BE49-F238E27FC236}">
                  <a16:creationId xmlns="" xmlns:a16="http://schemas.microsoft.com/office/drawing/2014/main" id="{3BA9C19A-C564-4C7A-A41E-03E2D4A39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0616" y="3126230"/>
              <a:ext cx="0" cy="244653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กลุ่ม 4">
              <a:extLst>
                <a:ext uri="{FF2B5EF4-FFF2-40B4-BE49-F238E27FC236}">
                  <a16:creationId xmlns="" xmlns:a16="http://schemas.microsoft.com/office/drawing/2014/main" id="{048C5480-1E5C-4EBE-B781-45652C537C87}"/>
                </a:ext>
              </a:extLst>
            </p:cNvPr>
            <p:cNvGrpSpPr/>
            <p:nvPr/>
          </p:nvGrpSpPr>
          <p:grpSpPr>
            <a:xfrm>
              <a:off x="6998200" y="3070115"/>
              <a:ext cx="1238261" cy="2646652"/>
              <a:chOff x="6998200" y="3070115"/>
              <a:chExt cx="1238261" cy="2646652"/>
            </a:xfrm>
          </p:grpSpPr>
          <p:grpSp>
            <p:nvGrpSpPr>
              <p:cNvPr id="55" name="กลุ่ม 54">
                <a:extLst>
                  <a:ext uri="{FF2B5EF4-FFF2-40B4-BE49-F238E27FC236}">
                    <a16:creationId xmlns="" xmlns:a16="http://schemas.microsoft.com/office/drawing/2014/main" id="{73B2F952-6790-4DFF-AF9D-A0F1B75E58B6}"/>
                  </a:ext>
                </a:extLst>
              </p:cNvPr>
              <p:cNvGrpSpPr/>
              <p:nvPr/>
            </p:nvGrpSpPr>
            <p:grpSpPr>
              <a:xfrm>
                <a:off x="6998200" y="5572767"/>
                <a:ext cx="834416" cy="144000"/>
                <a:chOff x="2455294" y="5593179"/>
                <a:chExt cx="834416" cy="144000"/>
              </a:xfrm>
            </p:grpSpPr>
            <p:cxnSp>
              <p:nvCxnSpPr>
                <p:cNvPr id="56" name="ตัวเชื่อมต่อตรง 55">
                  <a:extLst>
                    <a:ext uri="{FF2B5EF4-FFF2-40B4-BE49-F238E27FC236}">
                      <a16:creationId xmlns="" xmlns:a16="http://schemas.microsoft.com/office/drawing/2014/main" id="{1D82400C-DC5F-4EC8-B94D-7EB16EAA0B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5294" y="5676856"/>
                  <a:ext cx="734181" cy="0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วงรี 56">
                  <a:extLst>
                    <a:ext uri="{FF2B5EF4-FFF2-40B4-BE49-F238E27FC236}">
                      <a16:creationId xmlns="" xmlns:a16="http://schemas.microsoft.com/office/drawing/2014/main" id="{47FD75CE-B5C1-4D25-8E7C-74B5D4CB8456}"/>
                    </a:ext>
                  </a:extLst>
                </p:cNvPr>
                <p:cNvSpPr/>
                <p:nvPr/>
              </p:nvSpPr>
              <p:spPr>
                <a:xfrm>
                  <a:off x="3145710" y="5593179"/>
                  <a:ext cx="144000" cy="144000"/>
                </a:xfrm>
                <a:prstGeom prst="ellipse">
                  <a:avLst/>
                </a:prstGeom>
                <a:solidFill>
                  <a:srgbClr val="E61C29"/>
                </a:solidFill>
                <a:ln>
                  <a:solidFill>
                    <a:srgbClr val="E61C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cxnSp>
            <p:nvCxnSpPr>
              <p:cNvPr id="64" name="ตัวเชื่อมต่อตรง 63">
                <a:extLst>
                  <a:ext uri="{FF2B5EF4-FFF2-40B4-BE49-F238E27FC236}">
                    <a16:creationId xmlns="" xmlns:a16="http://schemas.microsoft.com/office/drawing/2014/main" id="{D5FB21B2-4168-47C5-B5E2-B004847A1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2616" y="5656444"/>
                <a:ext cx="403845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วงรี 65">
                <a:extLst>
                  <a:ext uri="{FF2B5EF4-FFF2-40B4-BE49-F238E27FC236}">
                    <a16:creationId xmlns="" xmlns:a16="http://schemas.microsoft.com/office/drawing/2014/main" id="{9DBC9A92-207E-4086-B87C-AC6A90258BA1}"/>
                  </a:ext>
                </a:extLst>
              </p:cNvPr>
              <p:cNvSpPr/>
              <p:nvPr/>
            </p:nvSpPr>
            <p:spPr>
              <a:xfrm>
                <a:off x="7688616" y="3070115"/>
                <a:ext cx="144000" cy="144000"/>
              </a:xfrm>
              <a:prstGeom prst="ellipse">
                <a:avLst/>
              </a:prstGeom>
              <a:solidFill>
                <a:srgbClr val="E61C29"/>
              </a:solidFill>
              <a:ln>
                <a:solidFill>
                  <a:srgbClr val="E61C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67" name="วงรี 66">
                <a:extLst>
                  <a:ext uri="{FF2B5EF4-FFF2-40B4-BE49-F238E27FC236}">
                    <a16:creationId xmlns="" xmlns:a16="http://schemas.microsoft.com/office/drawing/2014/main" id="{1E9B699A-CB39-48BC-A700-E3036165DD4F}"/>
                  </a:ext>
                </a:extLst>
              </p:cNvPr>
              <p:cNvSpPr/>
              <p:nvPr/>
            </p:nvSpPr>
            <p:spPr>
              <a:xfrm>
                <a:off x="7690687" y="4328047"/>
                <a:ext cx="144000" cy="144000"/>
              </a:xfrm>
              <a:prstGeom prst="ellipse">
                <a:avLst/>
              </a:prstGeom>
              <a:solidFill>
                <a:srgbClr val="E61C29"/>
              </a:solidFill>
              <a:ln>
                <a:solidFill>
                  <a:srgbClr val="E61C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cxnSp>
            <p:nvCxnSpPr>
              <p:cNvPr id="68" name="ตัวเชื่อมต่อตรง 67">
                <a:extLst>
                  <a:ext uri="{FF2B5EF4-FFF2-40B4-BE49-F238E27FC236}">
                    <a16:creationId xmlns="" xmlns:a16="http://schemas.microsoft.com/office/drawing/2014/main" id="{AF92F622-110D-434F-B771-DEAB18AE4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2615" y="3142115"/>
                <a:ext cx="403845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ตัวเชื่อมต่อตรง 68">
                <a:extLst>
                  <a:ext uri="{FF2B5EF4-FFF2-40B4-BE49-F238E27FC236}">
                    <a16:creationId xmlns="" xmlns:a16="http://schemas.microsoft.com/office/drawing/2014/main" id="{CBED26C1-7BBB-47A7-817F-D8F301746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2615" y="4409534"/>
                <a:ext cx="403845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สี่เหลี่ยมผืนผ้า 69">
            <a:extLst>
              <a:ext uri="{FF2B5EF4-FFF2-40B4-BE49-F238E27FC236}">
                <a16:creationId xmlns="" xmlns:a16="http://schemas.microsoft.com/office/drawing/2014/main" id="{93AF8E96-B0CE-4089-AE37-87715010A36A}"/>
              </a:ext>
            </a:extLst>
          </p:cNvPr>
          <p:cNvSpPr/>
          <p:nvPr/>
        </p:nvSpPr>
        <p:spPr>
          <a:xfrm>
            <a:off x="8562285" y="2931772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วิธีการทางวิทยาศาสตร์</a:t>
            </a:r>
          </a:p>
        </p:txBody>
      </p:sp>
      <p:sp>
        <p:nvSpPr>
          <p:cNvPr id="71" name="สี่เหลี่ยมผืนผ้า 70">
            <a:extLst>
              <a:ext uri="{FF2B5EF4-FFF2-40B4-BE49-F238E27FC236}">
                <a16:creationId xmlns="" xmlns:a16="http://schemas.microsoft.com/office/drawing/2014/main" id="{53E8E6AA-AD34-4D2E-B553-41E33FAB662F}"/>
              </a:ext>
            </a:extLst>
          </p:cNvPr>
          <p:cNvSpPr/>
          <p:nvPr/>
        </p:nvSpPr>
        <p:spPr>
          <a:xfrm>
            <a:off x="8975407" y="3967246"/>
            <a:ext cx="17988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ทักษะกระบวน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ทางวิทยาศาสตร์</a:t>
            </a:r>
          </a:p>
        </p:txBody>
      </p:sp>
      <p:sp>
        <p:nvSpPr>
          <p:cNvPr id="72" name="สี่เหลี่ยมผืนผ้า 71">
            <a:extLst>
              <a:ext uri="{FF2B5EF4-FFF2-40B4-BE49-F238E27FC236}">
                <a16:creationId xmlns="" xmlns:a16="http://schemas.microsoft.com/office/drawing/2014/main" id="{859DDE0D-584E-4A91-9F53-059B2A5C16D7}"/>
              </a:ext>
            </a:extLst>
          </p:cNvPr>
          <p:cNvSpPr/>
          <p:nvPr/>
        </p:nvSpPr>
        <p:spPr>
          <a:xfrm>
            <a:off x="8367613" y="5498985"/>
            <a:ext cx="2982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เจตคติทางวิทยาศาสตร์</a:t>
            </a:r>
          </a:p>
        </p:txBody>
      </p:sp>
      <p:pic>
        <p:nvPicPr>
          <p:cNvPr id="60" name="กราฟิก 59" descr="บ้าน">
            <a:hlinkClick r:id="rId9" action="ppaction://hlinksldjump"/>
            <a:extLst>
              <a:ext uri="{FF2B5EF4-FFF2-40B4-BE49-F238E27FC236}">
                <a16:creationId xmlns="" xmlns:a16="http://schemas.microsoft.com/office/drawing/2014/main" id="{FB393C24-E483-4441-BB2D-57CC28BE42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สี่เหลี่ยมผืนผ้า 103">
            <a:extLst>
              <a:ext uri="{FF2B5EF4-FFF2-40B4-BE49-F238E27FC236}">
                <a16:creationId xmlns="" xmlns:a16="http://schemas.microsoft.com/office/drawing/2014/main" id="{9625199E-40C4-4351-BFB4-DF6A92261B21}"/>
              </a:ext>
            </a:extLst>
          </p:cNvPr>
          <p:cNvSpPr/>
          <p:nvPr/>
        </p:nvSpPr>
        <p:spPr>
          <a:xfrm>
            <a:off x="6096000" y="1326446"/>
            <a:ext cx="6076552" cy="5462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สี่เหลี่ยมผืนผ้า 73">
            <a:extLst>
              <a:ext uri="{FF2B5EF4-FFF2-40B4-BE49-F238E27FC236}">
                <a16:creationId xmlns="" xmlns:a16="http://schemas.microsoft.com/office/drawing/2014/main" id="{82214072-54C8-4FD9-92A4-FFAA2D45D6D9}"/>
              </a:ext>
            </a:extLst>
          </p:cNvPr>
          <p:cNvSpPr/>
          <p:nvPr/>
        </p:nvSpPr>
        <p:spPr>
          <a:xfrm>
            <a:off x="0" y="1348886"/>
            <a:ext cx="6096000" cy="5462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F4C42ABE-6567-4ABB-8F7F-8B4CC5FDAA74}"/>
              </a:ext>
            </a:extLst>
          </p:cNvPr>
          <p:cNvSpPr/>
          <p:nvPr/>
        </p:nvSpPr>
        <p:spPr>
          <a:xfrm>
            <a:off x="-20260" y="2770909"/>
            <a:ext cx="6116260" cy="2283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8" name="กลุ่ม 57">
            <a:extLst>
              <a:ext uri="{FF2B5EF4-FFF2-40B4-BE49-F238E27FC236}">
                <a16:creationId xmlns="" xmlns:a16="http://schemas.microsoft.com/office/drawing/2014/main" id="{5CBE38AB-7A35-4DFD-AF3E-03757F31D085}"/>
              </a:ext>
            </a:extLst>
          </p:cNvPr>
          <p:cNvGrpSpPr/>
          <p:nvPr/>
        </p:nvGrpSpPr>
        <p:grpSpPr>
          <a:xfrm>
            <a:off x="850230" y="1593932"/>
            <a:ext cx="4733155" cy="1031299"/>
            <a:chOff x="1177448" y="1862505"/>
            <a:chExt cx="4918552" cy="1071695"/>
          </a:xfrm>
        </p:grpSpPr>
        <p:sp>
          <p:nvSpPr>
            <p:cNvPr id="60" name="สี่เหลี่ยมผืนผ้า: มุมมน 59">
              <a:extLst>
                <a:ext uri="{FF2B5EF4-FFF2-40B4-BE49-F238E27FC236}">
                  <a16:creationId xmlns="" xmlns:a16="http://schemas.microsoft.com/office/drawing/2014/main" id="{F8D1888C-6897-4885-BBCA-2EAB0D8B37B6}"/>
                </a:ext>
              </a:extLst>
            </p:cNvPr>
            <p:cNvSpPr/>
            <p:nvPr/>
          </p:nvSpPr>
          <p:spPr>
            <a:xfrm>
              <a:off x="1535465" y="2084819"/>
              <a:ext cx="4560535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0C043600-D8A2-4387-8C5C-7401C2487C4F}"/>
                </a:ext>
              </a:extLst>
            </p:cNvPr>
            <p:cNvSpPr/>
            <p:nvPr/>
          </p:nvSpPr>
          <p:spPr>
            <a:xfrm>
              <a:off x="2427767" y="2128973"/>
              <a:ext cx="3215313" cy="671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วิธีการทางวิทยาศาสตร์</a:t>
              </a:r>
            </a:p>
          </p:txBody>
        </p:sp>
        <p:pic>
          <p:nvPicPr>
            <p:cNvPr id="73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1ABC27F4-1F68-4280-AE34-EF7B7EECC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28" y="188916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44436CE9-296A-4C16-BD39-26F18953CDA3}"/>
              </a:ext>
            </a:extLst>
          </p:cNvPr>
          <p:cNvSpPr/>
          <p:nvPr/>
        </p:nvSpPr>
        <p:spPr>
          <a:xfrm>
            <a:off x="705742" y="3155431"/>
            <a:ext cx="5128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วิธีการทางวิทยาศาสตร์ (</a:t>
            </a:r>
            <a:r>
              <a:rPr lang="en-US" sz="2400" b="1" dirty="0" err="1">
                <a:latin typeface="TH SarabunPSK" pitchFamily="34" charset="-34"/>
                <a:cs typeface="TH SarabunPSK" pitchFamily="34" charset="-34"/>
              </a:rPr>
              <a:t>Scentific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Method)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เป็นกระบวนการแสวงหาความรู้ทางวิทยาศาสตร์อย่างมีแบบแผนมีขั้นตอนที่สามารถปฏิบัติตามได้ เพื่อให้ได้ความรู้ทางวิทยาศาสตร์ที่ถูกต้องแม่นยำและเชื่อถือได้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="" xmlns:a16="http://schemas.microsoft.com/office/drawing/2014/main" id="{E49F583E-F9E1-4A9A-8A80-493095C0ECA5}"/>
              </a:ext>
            </a:extLst>
          </p:cNvPr>
          <p:cNvGrpSpPr/>
          <p:nvPr/>
        </p:nvGrpSpPr>
        <p:grpSpPr>
          <a:xfrm>
            <a:off x="6287943" y="1570954"/>
            <a:ext cx="4989657" cy="836050"/>
            <a:chOff x="6287943" y="1570954"/>
            <a:chExt cx="4989657" cy="836050"/>
          </a:xfrm>
        </p:grpSpPr>
        <p:sp>
          <p:nvSpPr>
            <p:cNvPr id="17" name="รูปหกเหลี่ยม 16">
              <a:extLst>
                <a:ext uri="{FF2B5EF4-FFF2-40B4-BE49-F238E27FC236}">
                  <a16:creationId xmlns="" xmlns:a16="http://schemas.microsoft.com/office/drawing/2014/main" id="{43BD6074-0087-4370-A6A2-A5DFCAC6FE42}"/>
                </a:ext>
              </a:extLst>
            </p:cNvPr>
            <p:cNvSpPr/>
            <p:nvPr/>
          </p:nvSpPr>
          <p:spPr>
            <a:xfrm>
              <a:off x="6287943" y="1570954"/>
              <a:ext cx="969818" cy="836050"/>
            </a:xfrm>
            <a:prstGeom prst="hexagon">
              <a:avLst/>
            </a:prstGeom>
            <a:solidFill>
              <a:srgbClr val="FDD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564447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4800" b="1" dirty="0">
                <a:solidFill>
                  <a:srgbClr val="564447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23" name="กลุ่ม 22">
              <a:extLst>
                <a:ext uri="{FF2B5EF4-FFF2-40B4-BE49-F238E27FC236}">
                  <a16:creationId xmlns="" xmlns:a16="http://schemas.microsoft.com/office/drawing/2014/main" id="{3AC496BA-BCAF-4086-B43E-5602A1787808}"/>
                </a:ext>
              </a:extLst>
            </p:cNvPr>
            <p:cNvGrpSpPr/>
            <p:nvPr/>
          </p:nvGrpSpPr>
          <p:grpSpPr>
            <a:xfrm>
              <a:off x="7257761" y="1923921"/>
              <a:ext cx="734291" cy="130442"/>
              <a:chOff x="7257761" y="1979139"/>
              <a:chExt cx="734291" cy="130442"/>
            </a:xfrm>
          </p:grpSpPr>
          <p:cxnSp>
            <p:nvCxnSpPr>
              <p:cNvPr id="20" name="ตัวเชื่อมต่อตรง 19">
                <a:extLst>
                  <a:ext uri="{FF2B5EF4-FFF2-40B4-BE49-F238E27FC236}">
                    <a16:creationId xmlns="" xmlns:a16="http://schemas.microsoft.com/office/drawing/2014/main" id="{C51501F3-3C86-410F-BA09-1A816BF99C0E}"/>
                  </a:ext>
                </a:extLst>
              </p:cNvPr>
              <p:cNvCxnSpPr/>
              <p:nvPr/>
            </p:nvCxnSpPr>
            <p:spPr>
              <a:xfrm>
                <a:off x="7257761" y="1979139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ตัวเชื่อมต่อตรง 80">
                <a:extLst>
                  <a:ext uri="{FF2B5EF4-FFF2-40B4-BE49-F238E27FC236}">
                    <a16:creationId xmlns="" xmlns:a16="http://schemas.microsoft.com/office/drawing/2014/main" id="{9E960CB3-D391-4F26-B3E1-85125A621807}"/>
                  </a:ext>
                </a:extLst>
              </p:cNvPr>
              <p:cNvCxnSpPr/>
              <p:nvPr/>
            </p:nvCxnSpPr>
            <p:spPr>
              <a:xfrm>
                <a:off x="7257761" y="2109581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สี่เหลี่ยมผืนผ้า 23">
              <a:extLst>
                <a:ext uri="{FF2B5EF4-FFF2-40B4-BE49-F238E27FC236}">
                  <a16:creationId xmlns="" xmlns:a16="http://schemas.microsoft.com/office/drawing/2014/main" id="{DDE77C30-EA14-4D91-8542-146C81C67DED}"/>
                </a:ext>
              </a:extLst>
            </p:cNvPr>
            <p:cNvSpPr/>
            <p:nvPr/>
          </p:nvSpPr>
          <p:spPr>
            <a:xfrm>
              <a:off x="8165430" y="1650288"/>
              <a:ext cx="3112170" cy="689248"/>
            </a:xfrm>
            <a:prstGeom prst="rect">
              <a:avLst/>
            </a:prstGeom>
            <a:solidFill>
              <a:srgbClr val="564447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TH SarabunPSK" pitchFamily="34" charset="-34"/>
                  <a:cs typeface="TH SarabunPSK" pitchFamily="34" charset="-34"/>
                </a:rPr>
                <a:t>การระบุปัญหา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64D63702-FDD6-4F77-8325-5010B693C0CD}"/>
              </a:ext>
            </a:extLst>
          </p:cNvPr>
          <p:cNvGrpSpPr/>
          <p:nvPr/>
        </p:nvGrpSpPr>
        <p:grpSpPr>
          <a:xfrm>
            <a:off x="6287943" y="2679669"/>
            <a:ext cx="4989657" cy="836050"/>
            <a:chOff x="6287943" y="2679669"/>
            <a:chExt cx="4989657" cy="836050"/>
          </a:xfrm>
        </p:grpSpPr>
        <p:sp>
          <p:nvSpPr>
            <p:cNvPr id="76" name="รูปหกเหลี่ยม 75">
              <a:extLst>
                <a:ext uri="{FF2B5EF4-FFF2-40B4-BE49-F238E27FC236}">
                  <a16:creationId xmlns="" xmlns:a16="http://schemas.microsoft.com/office/drawing/2014/main" id="{8E49538F-B65E-486A-977C-A94D811AEA54}"/>
                </a:ext>
              </a:extLst>
            </p:cNvPr>
            <p:cNvSpPr/>
            <p:nvPr/>
          </p:nvSpPr>
          <p:spPr>
            <a:xfrm>
              <a:off x="6287943" y="2679669"/>
              <a:ext cx="969818" cy="836050"/>
            </a:xfrm>
            <a:prstGeom prst="hexagon">
              <a:avLst/>
            </a:prstGeom>
            <a:solidFill>
              <a:srgbClr val="D9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564447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4800" b="1" dirty="0">
                <a:solidFill>
                  <a:srgbClr val="564447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82" name="กลุ่ม 81">
              <a:extLst>
                <a:ext uri="{FF2B5EF4-FFF2-40B4-BE49-F238E27FC236}">
                  <a16:creationId xmlns="" xmlns:a16="http://schemas.microsoft.com/office/drawing/2014/main" id="{417EAB4C-848B-42C6-8D0B-BB93D8F49EAC}"/>
                </a:ext>
              </a:extLst>
            </p:cNvPr>
            <p:cNvGrpSpPr/>
            <p:nvPr/>
          </p:nvGrpSpPr>
          <p:grpSpPr>
            <a:xfrm>
              <a:off x="7257761" y="3018841"/>
              <a:ext cx="734291" cy="130442"/>
              <a:chOff x="7257761" y="1979139"/>
              <a:chExt cx="734291" cy="130442"/>
            </a:xfrm>
          </p:grpSpPr>
          <p:cxnSp>
            <p:nvCxnSpPr>
              <p:cNvPr id="83" name="ตัวเชื่อมต่อตรง 82">
                <a:extLst>
                  <a:ext uri="{FF2B5EF4-FFF2-40B4-BE49-F238E27FC236}">
                    <a16:creationId xmlns="" xmlns:a16="http://schemas.microsoft.com/office/drawing/2014/main" id="{01AE5B84-15DF-41AC-AFEA-4D5FF6057A68}"/>
                  </a:ext>
                </a:extLst>
              </p:cNvPr>
              <p:cNvCxnSpPr/>
              <p:nvPr/>
            </p:nvCxnSpPr>
            <p:spPr>
              <a:xfrm>
                <a:off x="7257761" y="1979139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ตัวเชื่อมต่อตรง 83">
                <a:extLst>
                  <a:ext uri="{FF2B5EF4-FFF2-40B4-BE49-F238E27FC236}">
                    <a16:creationId xmlns="" xmlns:a16="http://schemas.microsoft.com/office/drawing/2014/main" id="{154E58C9-E479-4281-9979-12E3D8A48430}"/>
                  </a:ext>
                </a:extLst>
              </p:cNvPr>
              <p:cNvCxnSpPr/>
              <p:nvPr/>
            </p:nvCxnSpPr>
            <p:spPr>
              <a:xfrm>
                <a:off x="7257761" y="2109581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สี่เหลี่ยมผืนผ้า 98">
              <a:extLst>
                <a:ext uri="{FF2B5EF4-FFF2-40B4-BE49-F238E27FC236}">
                  <a16:creationId xmlns="" xmlns:a16="http://schemas.microsoft.com/office/drawing/2014/main" id="{1F095920-9309-44BA-BFF5-DC4C16D209A1}"/>
                </a:ext>
              </a:extLst>
            </p:cNvPr>
            <p:cNvSpPr/>
            <p:nvPr/>
          </p:nvSpPr>
          <p:spPr>
            <a:xfrm>
              <a:off x="8165430" y="2712533"/>
              <a:ext cx="3112170" cy="689248"/>
            </a:xfrm>
            <a:prstGeom prst="rect">
              <a:avLst/>
            </a:prstGeom>
            <a:solidFill>
              <a:srgbClr val="564447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TH SarabunPSK" pitchFamily="34" charset="-34"/>
                  <a:cs typeface="TH SarabunPSK" pitchFamily="34" charset="-34"/>
                </a:rPr>
                <a:t>การตั้งสมมติฐาน</a:t>
              </a: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62A2B13E-327C-4730-88BD-0E5586F12EE7}"/>
              </a:ext>
            </a:extLst>
          </p:cNvPr>
          <p:cNvGrpSpPr/>
          <p:nvPr/>
        </p:nvGrpSpPr>
        <p:grpSpPr>
          <a:xfrm>
            <a:off x="6287943" y="3734767"/>
            <a:ext cx="4989657" cy="836050"/>
            <a:chOff x="6287943" y="3734767"/>
            <a:chExt cx="4989657" cy="836050"/>
          </a:xfrm>
        </p:grpSpPr>
        <p:sp>
          <p:nvSpPr>
            <p:cNvPr id="77" name="รูปหกเหลี่ยม 76">
              <a:extLst>
                <a:ext uri="{FF2B5EF4-FFF2-40B4-BE49-F238E27FC236}">
                  <a16:creationId xmlns="" xmlns:a16="http://schemas.microsoft.com/office/drawing/2014/main" id="{E5C0CD02-CE2D-49E5-95F4-50EFCD050415}"/>
                </a:ext>
              </a:extLst>
            </p:cNvPr>
            <p:cNvSpPr/>
            <p:nvPr/>
          </p:nvSpPr>
          <p:spPr>
            <a:xfrm>
              <a:off x="6287943" y="3734767"/>
              <a:ext cx="969818" cy="836050"/>
            </a:xfrm>
            <a:prstGeom prst="hexagon">
              <a:avLst/>
            </a:prstGeom>
            <a:solidFill>
              <a:srgbClr val="FDD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564447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4800" b="1" dirty="0">
                <a:solidFill>
                  <a:srgbClr val="564447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85" name="กลุ่ม 84">
              <a:extLst>
                <a:ext uri="{FF2B5EF4-FFF2-40B4-BE49-F238E27FC236}">
                  <a16:creationId xmlns="" xmlns:a16="http://schemas.microsoft.com/office/drawing/2014/main" id="{85AF053E-ABFE-4531-8E96-0A89292F10E7}"/>
                </a:ext>
              </a:extLst>
            </p:cNvPr>
            <p:cNvGrpSpPr/>
            <p:nvPr/>
          </p:nvGrpSpPr>
          <p:grpSpPr>
            <a:xfrm>
              <a:off x="7257761" y="4085991"/>
              <a:ext cx="734291" cy="130442"/>
              <a:chOff x="7257761" y="1979139"/>
              <a:chExt cx="734291" cy="130442"/>
            </a:xfrm>
          </p:grpSpPr>
          <p:cxnSp>
            <p:nvCxnSpPr>
              <p:cNvPr id="86" name="ตัวเชื่อมต่อตรง 85">
                <a:extLst>
                  <a:ext uri="{FF2B5EF4-FFF2-40B4-BE49-F238E27FC236}">
                    <a16:creationId xmlns="" xmlns:a16="http://schemas.microsoft.com/office/drawing/2014/main" id="{C988ADEC-A307-4E22-902E-CE161E57E864}"/>
                  </a:ext>
                </a:extLst>
              </p:cNvPr>
              <p:cNvCxnSpPr/>
              <p:nvPr/>
            </p:nvCxnSpPr>
            <p:spPr>
              <a:xfrm>
                <a:off x="7257761" y="1979139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ตัวเชื่อมต่อตรง 86">
                <a:extLst>
                  <a:ext uri="{FF2B5EF4-FFF2-40B4-BE49-F238E27FC236}">
                    <a16:creationId xmlns="" xmlns:a16="http://schemas.microsoft.com/office/drawing/2014/main" id="{D4FB4E24-5B6A-4DE4-9477-F97948F131AD}"/>
                  </a:ext>
                </a:extLst>
              </p:cNvPr>
              <p:cNvCxnSpPr/>
              <p:nvPr/>
            </p:nvCxnSpPr>
            <p:spPr>
              <a:xfrm>
                <a:off x="7257761" y="2109581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สี่เหลี่ยมผืนผ้า 99">
              <a:extLst>
                <a:ext uri="{FF2B5EF4-FFF2-40B4-BE49-F238E27FC236}">
                  <a16:creationId xmlns="" xmlns:a16="http://schemas.microsoft.com/office/drawing/2014/main" id="{78A5F4F5-9827-4C45-B138-49A6C8E6F9CF}"/>
                </a:ext>
              </a:extLst>
            </p:cNvPr>
            <p:cNvSpPr/>
            <p:nvPr/>
          </p:nvSpPr>
          <p:spPr>
            <a:xfrm>
              <a:off x="8165430" y="3866562"/>
              <a:ext cx="3112170" cy="689248"/>
            </a:xfrm>
            <a:prstGeom prst="rect">
              <a:avLst/>
            </a:prstGeom>
            <a:solidFill>
              <a:srgbClr val="564447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TH SarabunPSK" pitchFamily="34" charset="-34"/>
                  <a:cs typeface="TH SarabunPSK" pitchFamily="34" charset="-34"/>
                </a:rPr>
                <a:t>การทดลอง</a:t>
              </a: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A9E647CA-DD89-447A-9CF6-16AB33B59E43}"/>
              </a:ext>
            </a:extLst>
          </p:cNvPr>
          <p:cNvGrpSpPr/>
          <p:nvPr/>
        </p:nvGrpSpPr>
        <p:grpSpPr>
          <a:xfrm>
            <a:off x="6287943" y="4777420"/>
            <a:ext cx="4989657" cy="836050"/>
            <a:chOff x="6287943" y="4777420"/>
            <a:chExt cx="4989657" cy="836050"/>
          </a:xfrm>
        </p:grpSpPr>
        <p:sp>
          <p:nvSpPr>
            <p:cNvPr id="78" name="รูปหกเหลี่ยม 77">
              <a:extLst>
                <a:ext uri="{FF2B5EF4-FFF2-40B4-BE49-F238E27FC236}">
                  <a16:creationId xmlns="" xmlns:a16="http://schemas.microsoft.com/office/drawing/2014/main" id="{722AFFD7-A10B-4887-AB77-385684F3289B}"/>
                </a:ext>
              </a:extLst>
            </p:cNvPr>
            <p:cNvSpPr/>
            <p:nvPr/>
          </p:nvSpPr>
          <p:spPr>
            <a:xfrm>
              <a:off x="6287943" y="4777420"/>
              <a:ext cx="969818" cy="836050"/>
            </a:xfrm>
            <a:prstGeom prst="hexagon">
              <a:avLst/>
            </a:prstGeom>
            <a:solidFill>
              <a:srgbClr val="D9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564447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4800" b="1" dirty="0">
                <a:solidFill>
                  <a:srgbClr val="564447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="" xmlns:a16="http://schemas.microsoft.com/office/drawing/2014/main" id="{4A1549D9-2F0C-45B5-BCC9-648F82BF0AAC}"/>
                </a:ext>
              </a:extLst>
            </p:cNvPr>
            <p:cNvGrpSpPr/>
            <p:nvPr/>
          </p:nvGrpSpPr>
          <p:grpSpPr>
            <a:xfrm>
              <a:off x="7257760" y="5106556"/>
              <a:ext cx="734291" cy="130442"/>
              <a:chOff x="7257761" y="1979139"/>
              <a:chExt cx="734291" cy="130442"/>
            </a:xfrm>
          </p:grpSpPr>
          <p:cxnSp>
            <p:nvCxnSpPr>
              <p:cNvPr id="89" name="ตัวเชื่อมต่อตรง 88">
                <a:extLst>
                  <a:ext uri="{FF2B5EF4-FFF2-40B4-BE49-F238E27FC236}">
                    <a16:creationId xmlns="" xmlns:a16="http://schemas.microsoft.com/office/drawing/2014/main" id="{FE896B26-8C58-4ECF-8928-1979FF1FF961}"/>
                  </a:ext>
                </a:extLst>
              </p:cNvPr>
              <p:cNvCxnSpPr/>
              <p:nvPr/>
            </p:nvCxnSpPr>
            <p:spPr>
              <a:xfrm>
                <a:off x="7257761" y="1979139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ตัวเชื่อมต่อตรง 89">
                <a:extLst>
                  <a:ext uri="{FF2B5EF4-FFF2-40B4-BE49-F238E27FC236}">
                    <a16:creationId xmlns="" xmlns:a16="http://schemas.microsoft.com/office/drawing/2014/main" id="{9E3BBF1B-750C-4BAC-B455-407646BCF19B}"/>
                  </a:ext>
                </a:extLst>
              </p:cNvPr>
              <p:cNvCxnSpPr/>
              <p:nvPr/>
            </p:nvCxnSpPr>
            <p:spPr>
              <a:xfrm>
                <a:off x="7257761" y="2109581"/>
                <a:ext cx="7342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สี่เหลี่ยมผืนผ้า 100">
              <a:extLst>
                <a:ext uri="{FF2B5EF4-FFF2-40B4-BE49-F238E27FC236}">
                  <a16:creationId xmlns="" xmlns:a16="http://schemas.microsoft.com/office/drawing/2014/main" id="{F1F95B06-9080-4A86-B8E9-6BED5E9FEDFE}"/>
                </a:ext>
              </a:extLst>
            </p:cNvPr>
            <p:cNvSpPr/>
            <p:nvPr/>
          </p:nvSpPr>
          <p:spPr>
            <a:xfrm>
              <a:off x="8165430" y="4892374"/>
              <a:ext cx="3112170" cy="689248"/>
            </a:xfrm>
            <a:prstGeom prst="rect">
              <a:avLst/>
            </a:prstGeom>
            <a:solidFill>
              <a:srgbClr val="564447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สี่เหลี่ยมผืนผ้า 24">
              <a:extLst>
                <a:ext uri="{FF2B5EF4-FFF2-40B4-BE49-F238E27FC236}">
                  <a16:creationId xmlns="" xmlns:a16="http://schemas.microsoft.com/office/drawing/2014/main" id="{804D13FC-4D5D-46AE-A960-D252C697AD67}"/>
                </a:ext>
              </a:extLst>
            </p:cNvPr>
            <p:cNvSpPr/>
            <p:nvPr/>
          </p:nvSpPr>
          <p:spPr>
            <a:xfrm>
              <a:off x="8165430" y="5011551"/>
              <a:ext cx="31121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การรวบรมและวิเคราะห์ข้อมูล</a:t>
              </a: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="" xmlns:a16="http://schemas.microsoft.com/office/drawing/2014/main" id="{D99C40BB-A3E8-48F3-8C65-549C765B950A}"/>
              </a:ext>
            </a:extLst>
          </p:cNvPr>
          <p:cNvGrpSpPr/>
          <p:nvPr/>
        </p:nvGrpSpPr>
        <p:grpSpPr>
          <a:xfrm>
            <a:off x="6329464" y="5793720"/>
            <a:ext cx="4948136" cy="836050"/>
            <a:chOff x="6329464" y="5793720"/>
            <a:chExt cx="4948136" cy="836050"/>
          </a:xfrm>
        </p:grpSpPr>
        <p:grpSp>
          <p:nvGrpSpPr>
            <p:cNvPr id="12" name="กลุ่ม 11">
              <a:extLst>
                <a:ext uri="{FF2B5EF4-FFF2-40B4-BE49-F238E27FC236}">
                  <a16:creationId xmlns="" xmlns:a16="http://schemas.microsoft.com/office/drawing/2014/main" id="{2B5B9A49-436D-4051-BA36-DD93378B9B84}"/>
                </a:ext>
              </a:extLst>
            </p:cNvPr>
            <p:cNvGrpSpPr/>
            <p:nvPr/>
          </p:nvGrpSpPr>
          <p:grpSpPr>
            <a:xfrm>
              <a:off x="6329464" y="5793720"/>
              <a:ext cx="4948136" cy="836050"/>
              <a:chOff x="6329464" y="5793720"/>
              <a:chExt cx="4948136" cy="836050"/>
            </a:xfrm>
          </p:grpSpPr>
          <p:sp>
            <p:nvSpPr>
              <p:cNvPr id="79" name="รูปหกเหลี่ยม 78">
                <a:extLst>
                  <a:ext uri="{FF2B5EF4-FFF2-40B4-BE49-F238E27FC236}">
                    <a16:creationId xmlns="" xmlns:a16="http://schemas.microsoft.com/office/drawing/2014/main" id="{A89E7CE1-8093-4E0F-AFD4-923E3EE13D43}"/>
                  </a:ext>
                </a:extLst>
              </p:cNvPr>
              <p:cNvSpPr/>
              <p:nvPr/>
            </p:nvSpPr>
            <p:spPr>
              <a:xfrm>
                <a:off x="6329464" y="5793720"/>
                <a:ext cx="969818" cy="836050"/>
              </a:xfrm>
              <a:prstGeom prst="hexagon">
                <a:avLst/>
              </a:prstGeom>
              <a:solidFill>
                <a:srgbClr val="FDD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564447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th-TH" b="1" dirty="0">
                  <a:solidFill>
                    <a:srgbClr val="564447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91" name="กลุ่ม 90">
                <a:extLst>
                  <a:ext uri="{FF2B5EF4-FFF2-40B4-BE49-F238E27FC236}">
                    <a16:creationId xmlns="" xmlns:a16="http://schemas.microsoft.com/office/drawing/2014/main" id="{4C92FC42-10C7-4741-BC09-075BB80FC529}"/>
                  </a:ext>
                </a:extLst>
              </p:cNvPr>
              <p:cNvGrpSpPr/>
              <p:nvPr/>
            </p:nvGrpSpPr>
            <p:grpSpPr>
              <a:xfrm>
                <a:off x="7299282" y="6108829"/>
                <a:ext cx="734291" cy="130442"/>
                <a:chOff x="7257761" y="1979139"/>
                <a:chExt cx="734291" cy="130442"/>
              </a:xfrm>
            </p:grpSpPr>
            <p:cxnSp>
              <p:nvCxnSpPr>
                <p:cNvPr id="92" name="ตัวเชื่อมต่อตรง 91">
                  <a:extLst>
                    <a:ext uri="{FF2B5EF4-FFF2-40B4-BE49-F238E27FC236}">
                      <a16:creationId xmlns="" xmlns:a16="http://schemas.microsoft.com/office/drawing/2014/main" id="{7F3419B2-FB61-4EF2-978D-FEBC25CC7143}"/>
                    </a:ext>
                  </a:extLst>
                </p:cNvPr>
                <p:cNvCxnSpPr/>
                <p:nvPr/>
              </p:nvCxnSpPr>
              <p:spPr>
                <a:xfrm>
                  <a:off x="7257761" y="1979139"/>
                  <a:ext cx="734291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ตรง 92">
                  <a:extLst>
                    <a:ext uri="{FF2B5EF4-FFF2-40B4-BE49-F238E27FC236}">
                      <a16:creationId xmlns="" xmlns:a16="http://schemas.microsoft.com/office/drawing/2014/main" id="{A15E9DA0-1FCC-4958-934B-C70128B0320D}"/>
                    </a:ext>
                  </a:extLst>
                </p:cNvPr>
                <p:cNvCxnSpPr/>
                <p:nvPr/>
              </p:nvCxnSpPr>
              <p:spPr>
                <a:xfrm>
                  <a:off x="7257761" y="2109581"/>
                  <a:ext cx="734291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สี่เหลี่ยมผืนผ้า 101">
                <a:extLst>
                  <a:ext uri="{FF2B5EF4-FFF2-40B4-BE49-F238E27FC236}">
                    <a16:creationId xmlns="" xmlns:a16="http://schemas.microsoft.com/office/drawing/2014/main" id="{CBB921A5-C461-4FA9-9CD8-BC3F06B63A52}"/>
                  </a:ext>
                </a:extLst>
              </p:cNvPr>
              <p:cNvSpPr/>
              <p:nvPr/>
            </p:nvSpPr>
            <p:spPr>
              <a:xfrm>
                <a:off x="8165430" y="5847670"/>
                <a:ext cx="3112170" cy="689248"/>
              </a:xfrm>
              <a:prstGeom prst="rect">
                <a:avLst/>
              </a:prstGeom>
              <a:solidFill>
                <a:srgbClr val="564447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03" name="สี่เหลี่ยมผืนผ้า 102">
              <a:extLst>
                <a:ext uri="{FF2B5EF4-FFF2-40B4-BE49-F238E27FC236}">
                  <a16:creationId xmlns="" xmlns:a16="http://schemas.microsoft.com/office/drawing/2014/main" id="{1C40475B-9D32-4B56-9FF7-E99A72A399B9}"/>
                </a:ext>
              </a:extLst>
            </p:cNvPr>
            <p:cNvSpPr/>
            <p:nvPr/>
          </p:nvSpPr>
          <p:spPr>
            <a:xfrm>
              <a:off x="8165430" y="5973926"/>
              <a:ext cx="31121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การสรุปผลการทดลอง</a:t>
              </a:r>
            </a:p>
          </p:txBody>
        </p:sp>
      </p:grpSp>
      <p:pic>
        <p:nvPicPr>
          <p:cNvPr id="53" name="กราฟิก 52" descr="บ้าน">
            <a:hlinkClick r:id="rId5" action="ppaction://hlinksldjump"/>
            <a:extLst>
              <a:ext uri="{FF2B5EF4-FFF2-40B4-BE49-F238E27FC236}">
                <a16:creationId xmlns="" xmlns:a16="http://schemas.microsoft.com/office/drawing/2014/main" id="{A587C1AC-C409-4816-9611-605D71C88B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สี่เหลี่ยมผืนผ้า 73">
            <a:extLst>
              <a:ext uri="{FF2B5EF4-FFF2-40B4-BE49-F238E27FC236}">
                <a16:creationId xmlns="" xmlns:a16="http://schemas.microsoft.com/office/drawing/2014/main" id="{82214072-54C8-4FD9-92A4-FFAA2D45D6D9}"/>
              </a:ext>
            </a:extLst>
          </p:cNvPr>
          <p:cNvSpPr/>
          <p:nvPr/>
        </p:nvSpPr>
        <p:spPr>
          <a:xfrm>
            <a:off x="0" y="1348886"/>
            <a:ext cx="6096000" cy="5462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45679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F4C42ABE-6567-4ABB-8F7F-8B4CC5FDAA74}"/>
              </a:ext>
            </a:extLst>
          </p:cNvPr>
          <p:cNvSpPr/>
          <p:nvPr/>
        </p:nvSpPr>
        <p:spPr>
          <a:xfrm>
            <a:off x="-20260" y="2770909"/>
            <a:ext cx="6116260" cy="2556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8" name="กลุ่ม 57">
            <a:extLst>
              <a:ext uri="{FF2B5EF4-FFF2-40B4-BE49-F238E27FC236}">
                <a16:creationId xmlns="" xmlns:a16="http://schemas.microsoft.com/office/drawing/2014/main" id="{5CBE38AB-7A35-4DFD-AF3E-03757F31D085}"/>
              </a:ext>
            </a:extLst>
          </p:cNvPr>
          <p:cNvGrpSpPr/>
          <p:nvPr/>
        </p:nvGrpSpPr>
        <p:grpSpPr>
          <a:xfrm>
            <a:off x="656264" y="1593932"/>
            <a:ext cx="5072393" cy="1031299"/>
            <a:chOff x="1177448" y="1862505"/>
            <a:chExt cx="5271078" cy="1071695"/>
          </a:xfrm>
        </p:grpSpPr>
        <p:sp>
          <p:nvSpPr>
            <p:cNvPr id="60" name="สี่เหลี่ยมผืนผ้า: มุมมน 59">
              <a:extLst>
                <a:ext uri="{FF2B5EF4-FFF2-40B4-BE49-F238E27FC236}">
                  <a16:creationId xmlns="" xmlns:a16="http://schemas.microsoft.com/office/drawing/2014/main" id="{F8D1888C-6897-4885-BBCA-2EAB0D8B37B6}"/>
                </a:ext>
              </a:extLst>
            </p:cNvPr>
            <p:cNvSpPr/>
            <p:nvPr/>
          </p:nvSpPr>
          <p:spPr>
            <a:xfrm>
              <a:off x="1535466" y="2084819"/>
              <a:ext cx="4913060" cy="6496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0C043600-D8A2-4387-8C5C-7401C2487C4F}"/>
                </a:ext>
              </a:extLst>
            </p:cNvPr>
            <p:cNvSpPr/>
            <p:nvPr/>
          </p:nvSpPr>
          <p:spPr>
            <a:xfrm>
              <a:off x="2168612" y="2128973"/>
              <a:ext cx="4243106" cy="607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ทักษะกระบวนการทางวิทยาศาสตร์</a:t>
              </a:r>
            </a:p>
          </p:txBody>
        </p:sp>
        <p:pic>
          <p:nvPicPr>
            <p:cNvPr id="73" name="Picture 8" descr="à¸£à¸¹à¸à¸ à¸²à¸à¸à¸µà¹à¹à¸à¸µà¹à¸¢à¸§à¸à¹à¸­à¸">
              <a:extLst>
                <a:ext uri="{FF2B5EF4-FFF2-40B4-BE49-F238E27FC236}">
                  <a16:creationId xmlns="" xmlns:a16="http://schemas.microsoft.com/office/drawing/2014/main" id="{1ABC27F4-1F68-4280-AE34-EF7B7EECC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48" y="1862505"/>
              <a:ext cx="1050857" cy="107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28" y="188916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44436CE9-296A-4C16-BD39-26F18953CDA3}"/>
              </a:ext>
            </a:extLst>
          </p:cNvPr>
          <p:cNvSpPr/>
          <p:nvPr/>
        </p:nvSpPr>
        <p:spPr>
          <a:xfrm>
            <a:off x="705935" y="2864188"/>
            <a:ext cx="51281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ทักษะกระบวนการทางวิทยาศาสตร์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Science Process Skills)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 พฤติกรรมที่เกิดจากการคิดและการปฏิบัติทางวิทยาศาสตร์จนเกิดความชำนาญในการหาความรู้ทางวิทยาศาสตร์ทำให้สามารถนำมาแก้ปัญหาที่เกิดขึ้นและนำมาใช้ในชีวิตประจำวัน ตลอดจนใช้ประโยชน์ทางวิชาชีพได้</a:t>
            </a:r>
          </a:p>
        </p:txBody>
      </p:sp>
      <p:sp>
        <p:nvSpPr>
          <p:cNvPr id="48" name="Rectangle 49">
            <a:extLst>
              <a:ext uri="{FF2B5EF4-FFF2-40B4-BE49-F238E27FC236}">
                <a16:creationId xmlns="" xmlns:a16="http://schemas.microsoft.com/office/drawing/2014/main" id="{EDF1B103-0135-4964-98A3-57E983DE34F2}"/>
              </a:ext>
            </a:extLst>
          </p:cNvPr>
          <p:cNvSpPr/>
          <p:nvPr/>
        </p:nvSpPr>
        <p:spPr>
          <a:xfrm>
            <a:off x="7556397" y="2272930"/>
            <a:ext cx="1847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="" xmlns:a16="http://schemas.microsoft.com/office/drawing/2014/main" id="{20E867F0-D135-4118-9E92-8AC5DAA23560}"/>
              </a:ext>
            </a:extLst>
          </p:cNvPr>
          <p:cNvGrpSpPr/>
          <p:nvPr/>
        </p:nvGrpSpPr>
        <p:grpSpPr>
          <a:xfrm>
            <a:off x="6270796" y="1874441"/>
            <a:ext cx="5638434" cy="1310834"/>
            <a:chOff x="6270796" y="1874441"/>
            <a:chExt cx="5638434" cy="1310834"/>
          </a:xfrm>
        </p:grpSpPr>
        <p:grpSp>
          <p:nvGrpSpPr>
            <p:cNvPr id="20" name="กลุ่ม 19">
              <a:extLst>
                <a:ext uri="{FF2B5EF4-FFF2-40B4-BE49-F238E27FC236}">
                  <a16:creationId xmlns="" xmlns:a16="http://schemas.microsoft.com/office/drawing/2014/main" id="{3EDD0FF5-A61D-4D90-ABB0-D87AC64E4F82}"/>
                </a:ext>
              </a:extLst>
            </p:cNvPr>
            <p:cNvGrpSpPr/>
            <p:nvPr/>
          </p:nvGrpSpPr>
          <p:grpSpPr>
            <a:xfrm>
              <a:off x="6270796" y="1874441"/>
              <a:ext cx="1023035" cy="1083305"/>
              <a:chOff x="6270796" y="1874441"/>
              <a:chExt cx="1023035" cy="1083305"/>
            </a:xfrm>
          </p:grpSpPr>
          <p:sp>
            <p:nvSpPr>
              <p:cNvPr id="12" name="วงรี 11">
                <a:extLst>
                  <a:ext uri="{FF2B5EF4-FFF2-40B4-BE49-F238E27FC236}">
                    <a16:creationId xmlns="" xmlns:a16="http://schemas.microsoft.com/office/drawing/2014/main" id="{AF4200B1-41BF-4AFC-8C29-B62AF0ED3781}"/>
                  </a:ext>
                </a:extLst>
              </p:cNvPr>
              <p:cNvSpPr/>
              <p:nvPr/>
            </p:nvSpPr>
            <p:spPr>
              <a:xfrm>
                <a:off x="6270796" y="1934711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50" name="รูปภาพ 49">
                <a:extLst>
                  <a:ext uri="{FF2B5EF4-FFF2-40B4-BE49-F238E27FC236}">
                    <a16:creationId xmlns="" xmlns:a16="http://schemas.microsoft.com/office/drawing/2014/main" id="{1AD42B8E-938F-48A2-8111-B7BB0C0E3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517" y="1874441"/>
                <a:ext cx="839900" cy="1070143"/>
              </a:xfrm>
              <a:prstGeom prst="rect">
                <a:avLst/>
              </a:prstGeom>
            </p:spPr>
          </p:pic>
        </p:grpSp>
        <p:grpSp>
          <p:nvGrpSpPr>
            <p:cNvPr id="21" name="กลุ่ม 20">
              <a:extLst>
                <a:ext uri="{FF2B5EF4-FFF2-40B4-BE49-F238E27FC236}">
                  <a16:creationId xmlns="" xmlns:a16="http://schemas.microsoft.com/office/drawing/2014/main" id="{4002C67A-ACE6-460E-B4E7-FB76A0913AB1}"/>
                </a:ext>
              </a:extLst>
            </p:cNvPr>
            <p:cNvGrpSpPr/>
            <p:nvPr/>
          </p:nvGrpSpPr>
          <p:grpSpPr>
            <a:xfrm>
              <a:off x="7406686" y="1998015"/>
              <a:ext cx="4502544" cy="1187260"/>
              <a:chOff x="7406686" y="1998015"/>
              <a:chExt cx="4502544" cy="1187260"/>
            </a:xfrm>
          </p:grpSpPr>
          <p:sp>
            <p:nvSpPr>
              <p:cNvPr id="51" name="สี่เหลี่ยมผืนผ้ามุมมน 21">
                <a:extLst>
                  <a:ext uri="{FF2B5EF4-FFF2-40B4-BE49-F238E27FC236}">
                    <a16:creationId xmlns="" xmlns:a16="http://schemas.microsoft.com/office/drawing/2014/main" id="{6016A78C-BDD9-47FB-89A4-E3F7C25BB018}"/>
                  </a:ext>
                </a:extLst>
              </p:cNvPr>
              <p:cNvSpPr/>
              <p:nvPr/>
            </p:nvSpPr>
            <p:spPr>
              <a:xfrm>
                <a:off x="7406686" y="1998015"/>
                <a:ext cx="1461994" cy="463473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การสังเกต</a:t>
                </a:r>
              </a:p>
            </p:txBody>
          </p:sp>
          <p:sp>
            <p:nvSpPr>
              <p:cNvPr id="14" name="สี่เหลี่ยมผืนผ้า 13">
                <a:extLst>
                  <a:ext uri="{FF2B5EF4-FFF2-40B4-BE49-F238E27FC236}">
                    <a16:creationId xmlns="" xmlns:a16="http://schemas.microsoft.com/office/drawing/2014/main" id="{FC4CAB4B-6CC3-4F40-BA3A-1EC9D0BB1BE5}"/>
                  </a:ext>
                </a:extLst>
              </p:cNvPr>
              <p:cNvSpPr/>
              <p:nvPr/>
            </p:nvSpPr>
            <p:spPr>
              <a:xfrm>
                <a:off x="7406686" y="2538944"/>
                <a:ext cx="45025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คือการใช้ประสาทสัมผัสอย่างใดอย่างหนึ่งหรือหลายอย่าง เพื่อหาข้อมูลหรือรายละเอียดของสิ่งต่าง ๆ ในธรรมชาติหรือจากการทดลอง</a:t>
                </a:r>
              </a:p>
            </p:txBody>
          </p:sp>
        </p:grpSp>
      </p:grpSp>
      <p:sp>
        <p:nvSpPr>
          <p:cNvPr id="17" name="สี่เหลี่ยมผืนผ้า 16">
            <a:extLst>
              <a:ext uri="{FF2B5EF4-FFF2-40B4-BE49-F238E27FC236}">
                <a16:creationId xmlns="" xmlns:a16="http://schemas.microsoft.com/office/drawing/2014/main" id="{BF217CCD-DED3-4880-A4CB-F101B500ADBD}"/>
              </a:ext>
            </a:extLst>
          </p:cNvPr>
          <p:cNvSpPr/>
          <p:nvPr/>
        </p:nvSpPr>
        <p:spPr>
          <a:xfrm>
            <a:off x="6176230" y="1365349"/>
            <a:ext cx="604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ทักษะกระบวนการทางวิทยาศาสตร์ขั้นพื้นฐาน 8 ทักษะมีดังนี้</a:t>
            </a:r>
          </a:p>
        </p:txBody>
      </p:sp>
      <p:grpSp>
        <p:nvGrpSpPr>
          <p:cNvPr id="28" name="กลุ่ม 27">
            <a:extLst>
              <a:ext uri="{FF2B5EF4-FFF2-40B4-BE49-F238E27FC236}">
                <a16:creationId xmlns="" xmlns:a16="http://schemas.microsoft.com/office/drawing/2014/main" id="{BA819C1A-0AF8-45DF-8B2F-CDCE89DDB781}"/>
              </a:ext>
            </a:extLst>
          </p:cNvPr>
          <p:cNvGrpSpPr/>
          <p:nvPr/>
        </p:nvGrpSpPr>
        <p:grpSpPr>
          <a:xfrm>
            <a:off x="6311517" y="3457390"/>
            <a:ext cx="5625259" cy="1304927"/>
            <a:chOff x="6270796" y="3138549"/>
            <a:chExt cx="5625259" cy="1304927"/>
          </a:xfrm>
        </p:grpSpPr>
        <p:grpSp>
          <p:nvGrpSpPr>
            <p:cNvPr id="22" name="กลุ่ม 21">
              <a:extLst>
                <a:ext uri="{FF2B5EF4-FFF2-40B4-BE49-F238E27FC236}">
                  <a16:creationId xmlns="" xmlns:a16="http://schemas.microsoft.com/office/drawing/2014/main" id="{66C14F64-6663-44EE-9573-51FA09CB6F49}"/>
                </a:ext>
              </a:extLst>
            </p:cNvPr>
            <p:cNvGrpSpPr/>
            <p:nvPr/>
          </p:nvGrpSpPr>
          <p:grpSpPr>
            <a:xfrm>
              <a:off x="6270796" y="3138549"/>
              <a:ext cx="1023035" cy="1023035"/>
              <a:chOff x="6270796" y="3249741"/>
              <a:chExt cx="1023035" cy="1023035"/>
            </a:xfrm>
          </p:grpSpPr>
          <p:sp>
            <p:nvSpPr>
              <p:cNvPr id="69" name="วงรี 68">
                <a:extLst>
                  <a:ext uri="{FF2B5EF4-FFF2-40B4-BE49-F238E27FC236}">
                    <a16:creationId xmlns="" xmlns:a16="http://schemas.microsoft.com/office/drawing/2014/main" id="{CC574B08-E0AF-4F67-BB83-EE09D00615AD}"/>
                  </a:ext>
                </a:extLst>
              </p:cNvPr>
              <p:cNvSpPr/>
              <p:nvPr/>
            </p:nvSpPr>
            <p:spPr>
              <a:xfrm>
                <a:off x="6270796" y="3249741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1026" name="Picture 2" descr="à¸£à¸¹à¸à¸ à¸²à¸à¸à¸µà¹à¹à¸à¸µà¹à¸¢à¸§à¸à¹à¸­à¸">
                <a:extLst>
                  <a:ext uri="{FF2B5EF4-FFF2-40B4-BE49-F238E27FC236}">
                    <a16:creationId xmlns="" xmlns:a16="http://schemas.microsoft.com/office/drawing/2014/main" id="{8C59381B-AB65-4317-BFA7-CFFC93A136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93" t="14043" r="18993" b="9195"/>
              <a:stretch/>
            </p:blipFill>
            <p:spPr bwMode="auto">
              <a:xfrm>
                <a:off x="6460819" y="3325928"/>
                <a:ext cx="644282" cy="80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กลุ่ม 22">
              <a:extLst>
                <a:ext uri="{FF2B5EF4-FFF2-40B4-BE49-F238E27FC236}">
                  <a16:creationId xmlns="" xmlns:a16="http://schemas.microsoft.com/office/drawing/2014/main" id="{8627474A-8856-4E62-977F-B3922B612620}"/>
                </a:ext>
              </a:extLst>
            </p:cNvPr>
            <p:cNvGrpSpPr/>
            <p:nvPr/>
          </p:nvGrpSpPr>
          <p:grpSpPr>
            <a:xfrm>
              <a:off x="7393511" y="3273110"/>
              <a:ext cx="4502544" cy="1170366"/>
              <a:chOff x="7406686" y="3370810"/>
              <a:chExt cx="4502544" cy="1170366"/>
            </a:xfrm>
          </p:grpSpPr>
          <p:sp>
            <p:nvSpPr>
              <p:cNvPr id="64" name="สี่เหลี่ยมผืนผ้ามุมมน 21">
                <a:extLst>
                  <a:ext uri="{FF2B5EF4-FFF2-40B4-BE49-F238E27FC236}">
                    <a16:creationId xmlns="" xmlns:a16="http://schemas.microsoft.com/office/drawing/2014/main" id="{D22FF0E6-AEAB-4206-8A54-88BF62B29DAC}"/>
                  </a:ext>
                </a:extLst>
              </p:cNvPr>
              <p:cNvSpPr/>
              <p:nvPr/>
            </p:nvSpPr>
            <p:spPr>
              <a:xfrm>
                <a:off x="7483854" y="3370810"/>
                <a:ext cx="1570188" cy="463473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การวัด</a:t>
                </a:r>
              </a:p>
            </p:txBody>
          </p:sp>
          <p:sp>
            <p:nvSpPr>
              <p:cNvPr id="19" name="สี่เหลี่ยมผืนผ้า 18">
                <a:extLst>
                  <a:ext uri="{FF2B5EF4-FFF2-40B4-BE49-F238E27FC236}">
                    <a16:creationId xmlns="" xmlns:a16="http://schemas.microsoft.com/office/drawing/2014/main" id="{17722397-7800-4810-B6C3-C8BD1B6667A1}"/>
                  </a:ext>
                </a:extLst>
              </p:cNvPr>
              <p:cNvSpPr/>
              <p:nvPr/>
            </p:nvSpPr>
            <p:spPr>
              <a:xfrm>
                <a:off x="7406686" y="3894845"/>
                <a:ext cx="45025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คือ ความสามารถในการเลือกใช้เครื่องมือในการวัดปริมาณ</a:t>
                </a:r>
                <a:r>
                  <a:rPr lang="th-TH" sz="1800" dirty="0" err="1">
                    <a:latin typeface="TH SarabunPSK" pitchFamily="34" charset="-34"/>
                    <a:cs typeface="TH SarabunPSK" pitchFamily="34" charset="-34"/>
                  </a:rPr>
                  <a:t>ต่างๆ</a:t>
                </a:r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 ได้อย่าง</a:t>
                </a:r>
              </a:p>
              <a:p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ถูกต้องเหมาะสม</a:t>
                </a:r>
              </a:p>
            </p:txBody>
          </p:sp>
        </p:grpSp>
      </p:grpSp>
      <p:grpSp>
        <p:nvGrpSpPr>
          <p:cNvPr id="27" name="กลุ่ม 26">
            <a:extLst>
              <a:ext uri="{FF2B5EF4-FFF2-40B4-BE49-F238E27FC236}">
                <a16:creationId xmlns="" xmlns:a16="http://schemas.microsoft.com/office/drawing/2014/main" id="{1FB65DA2-961F-4C8A-8041-7311C7A1995D}"/>
              </a:ext>
            </a:extLst>
          </p:cNvPr>
          <p:cNvGrpSpPr/>
          <p:nvPr/>
        </p:nvGrpSpPr>
        <p:grpSpPr>
          <a:xfrm>
            <a:off x="6311517" y="4913505"/>
            <a:ext cx="5625259" cy="1069202"/>
            <a:chOff x="6270796" y="4328203"/>
            <a:chExt cx="5625259" cy="1069202"/>
          </a:xfrm>
        </p:grpSpPr>
        <p:grpSp>
          <p:nvGrpSpPr>
            <p:cNvPr id="72" name="กลุ่ม 71">
              <a:extLst>
                <a:ext uri="{FF2B5EF4-FFF2-40B4-BE49-F238E27FC236}">
                  <a16:creationId xmlns="" xmlns:a16="http://schemas.microsoft.com/office/drawing/2014/main" id="{6965398F-C167-4715-9FD1-E027E168C4DE}"/>
                </a:ext>
              </a:extLst>
            </p:cNvPr>
            <p:cNvGrpSpPr/>
            <p:nvPr/>
          </p:nvGrpSpPr>
          <p:grpSpPr>
            <a:xfrm>
              <a:off x="7393511" y="4504038"/>
              <a:ext cx="4502544" cy="893367"/>
              <a:chOff x="7406686" y="3370810"/>
              <a:chExt cx="4502544" cy="893367"/>
            </a:xfrm>
          </p:grpSpPr>
          <p:sp>
            <p:nvSpPr>
              <p:cNvPr id="75" name="สี่เหลี่ยมผืนผ้ามุมมน 21">
                <a:extLst>
                  <a:ext uri="{FF2B5EF4-FFF2-40B4-BE49-F238E27FC236}">
                    <a16:creationId xmlns="" xmlns:a16="http://schemas.microsoft.com/office/drawing/2014/main" id="{F5E3299B-9AD0-4453-9804-D3D4CA5E5009}"/>
                  </a:ext>
                </a:extLst>
              </p:cNvPr>
              <p:cNvSpPr/>
              <p:nvPr/>
            </p:nvSpPr>
            <p:spPr>
              <a:xfrm>
                <a:off x="7483854" y="3370810"/>
                <a:ext cx="2310630" cy="463473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การจำแนกประเภท</a:t>
                </a:r>
              </a:p>
            </p:txBody>
          </p:sp>
          <p:sp>
            <p:nvSpPr>
              <p:cNvPr id="76" name="สี่เหลี่ยมผืนผ้า 75">
                <a:extLst>
                  <a:ext uri="{FF2B5EF4-FFF2-40B4-BE49-F238E27FC236}">
                    <a16:creationId xmlns="" xmlns:a16="http://schemas.microsoft.com/office/drawing/2014/main" id="{091099EA-6DA4-4E8B-AE1F-32A7A98C2114}"/>
                  </a:ext>
                </a:extLst>
              </p:cNvPr>
              <p:cNvSpPr/>
              <p:nvPr/>
            </p:nvSpPr>
            <p:spPr>
              <a:xfrm>
                <a:off x="7406686" y="3894845"/>
                <a:ext cx="45025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คือการแบ่งพวกหรือจัดกลุ่มวัตถุหรือสิ่งต่าง ๆ</a:t>
                </a:r>
              </a:p>
            </p:txBody>
          </p:sp>
        </p:grpSp>
        <p:grpSp>
          <p:nvGrpSpPr>
            <p:cNvPr id="25" name="กลุ่ม 24">
              <a:extLst>
                <a:ext uri="{FF2B5EF4-FFF2-40B4-BE49-F238E27FC236}">
                  <a16:creationId xmlns="" xmlns:a16="http://schemas.microsoft.com/office/drawing/2014/main" id="{1FD8C9BE-42A0-4526-B225-9C378AB1A4D4}"/>
                </a:ext>
              </a:extLst>
            </p:cNvPr>
            <p:cNvGrpSpPr/>
            <p:nvPr/>
          </p:nvGrpSpPr>
          <p:grpSpPr>
            <a:xfrm>
              <a:off x="6270796" y="4328203"/>
              <a:ext cx="1042657" cy="1023035"/>
              <a:chOff x="6270796" y="4328203"/>
              <a:chExt cx="1042657" cy="1023035"/>
            </a:xfrm>
          </p:grpSpPr>
          <p:sp>
            <p:nvSpPr>
              <p:cNvPr id="70" name="วงรี 69">
                <a:extLst>
                  <a:ext uri="{FF2B5EF4-FFF2-40B4-BE49-F238E27FC236}">
                    <a16:creationId xmlns="" xmlns:a16="http://schemas.microsoft.com/office/drawing/2014/main" id="{00DE7C38-8268-43B2-A2BC-D7AFE692C3EB}"/>
                  </a:ext>
                </a:extLst>
              </p:cNvPr>
              <p:cNvSpPr/>
              <p:nvPr/>
            </p:nvSpPr>
            <p:spPr>
              <a:xfrm>
                <a:off x="6270796" y="4328203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24" name="รูปภาพ 23">
                <a:extLst>
                  <a:ext uri="{FF2B5EF4-FFF2-40B4-BE49-F238E27FC236}">
                    <a16:creationId xmlns="" xmlns:a16="http://schemas.microsoft.com/office/drawing/2014/main" id="{9645C7C6-2EF4-41B7-BBB5-B7FCF0DB0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1590" t="34224" r="17325" b="12393"/>
              <a:stretch/>
            </p:blipFill>
            <p:spPr>
              <a:xfrm>
                <a:off x="6290417" y="4565217"/>
                <a:ext cx="1023036" cy="747349"/>
              </a:xfrm>
              <a:prstGeom prst="rect">
                <a:avLst/>
              </a:prstGeom>
            </p:spPr>
          </p:pic>
        </p:grpSp>
      </p:grpSp>
      <p:pic>
        <p:nvPicPr>
          <p:cNvPr id="42" name="กราฟิก 41" descr="บ้าน">
            <a:hlinkClick r:id="rId9" action="ppaction://hlinksldjump"/>
            <a:extLst>
              <a:ext uri="{FF2B5EF4-FFF2-40B4-BE49-F238E27FC236}">
                <a16:creationId xmlns="" xmlns:a16="http://schemas.microsoft.com/office/drawing/2014/main" id="{0EF9F672-97C2-489C-ACBD-2B042B25E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5B7C920D-3510-4D0A-B116-7328218C2AE7}"/>
              </a:ext>
            </a:extLst>
          </p:cNvPr>
          <p:cNvGrpSpPr/>
          <p:nvPr/>
        </p:nvGrpSpPr>
        <p:grpSpPr>
          <a:xfrm>
            <a:off x="988086" y="1289485"/>
            <a:ext cx="10469623" cy="1239184"/>
            <a:chOff x="684805" y="1702580"/>
            <a:chExt cx="10469623" cy="1239184"/>
          </a:xfrm>
        </p:grpSpPr>
        <p:grpSp>
          <p:nvGrpSpPr>
            <p:cNvPr id="60" name="กลุ่ม 59">
              <a:extLst>
                <a:ext uri="{FF2B5EF4-FFF2-40B4-BE49-F238E27FC236}">
                  <a16:creationId xmlns="" xmlns:a16="http://schemas.microsoft.com/office/drawing/2014/main" id="{7A5288EF-97CC-4869-A03F-765AC1AA7357}"/>
                </a:ext>
              </a:extLst>
            </p:cNvPr>
            <p:cNvGrpSpPr/>
            <p:nvPr/>
          </p:nvGrpSpPr>
          <p:grpSpPr>
            <a:xfrm>
              <a:off x="1976382" y="1868915"/>
              <a:ext cx="9178046" cy="960295"/>
              <a:chOff x="7406685" y="3303882"/>
              <a:chExt cx="9178046" cy="960295"/>
            </a:xfrm>
          </p:grpSpPr>
          <p:sp>
            <p:nvSpPr>
              <p:cNvPr id="65" name="สี่เหลี่ยมผืนผ้ามุมมน 21">
                <a:extLst>
                  <a:ext uri="{FF2B5EF4-FFF2-40B4-BE49-F238E27FC236}">
                    <a16:creationId xmlns="" xmlns:a16="http://schemas.microsoft.com/office/drawing/2014/main" id="{E77D3E0A-918B-4067-9E4A-6C3377DB0A0C}"/>
                  </a:ext>
                </a:extLst>
              </p:cNvPr>
              <p:cNvSpPr/>
              <p:nvPr/>
            </p:nvSpPr>
            <p:spPr>
              <a:xfrm>
                <a:off x="7483854" y="3303882"/>
                <a:ext cx="6203758" cy="530401"/>
              </a:xfrm>
              <a:prstGeom prst="roundRect">
                <a:avLst/>
              </a:prstGeom>
              <a:solidFill>
                <a:srgbClr val="CC66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การหาความสัมพันธ์ระหว่าง</a:t>
                </a:r>
                <a:r>
                  <a:rPr lang="th-TH" b="1" dirty="0" err="1">
                    <a:latin typeface="TH SarabunPSK" pitchFamily="34" charset="-34"/>
                    <a:cs typeface="TH SarabunPSK" pitchFamily="34" charset="-34"/>
                  </a:rPr>
                  <a:t>สเปส</a:t>
                </a:r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กับ</a:t>
                </a:r>
                <a:r>
                  <a:rPr lang="th-TH" b="1" dirty="0" err="1">
                    <a:latin typeface="TH SarabunPSK" pitchFamily="34" charset="-34"/>
                    <a:cs typeface="TH SarabunPSK" pitchFamily="34" charset="-34"/>
                  </a:rPr>
                  <a:t>สเปสแ</a:t>
                </a:r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ละ</a:t>
                </a:r>
                <a:r>
                  <a:rPr lang="th-TH" b="1" dirty="0" err="1">
                    <a:latin typeface="TH SarabunPSK" pitchFamily="34" charset="-34"/>
                    <a:cs typeface="TH SarabunPSK" pitchFamily="34" charset="-34"/>
                  </a:rPr>
                  <a:t>สเปส</a:t>
                </a:r>
                <a:r>
                  <a:rPr lang="th-TH" b="1" dirty="0">
                    <a:latin typeface="TH SarabunPSK" pitchFamily="34" charset="-34"/>
                    <a:cs typeface="TH SarabunPSK" pitchFamily="34" charset="-34"/>
                  </a:rPr>
                  <a:t>กับเวลา</a:t>
                </a:r>
              </a:p>
            </p:txBody>
          </p:sp>
          <p:sp>
            <p:nvSpPr>
              <p:cNvPr id="73" name="สี่เหลี่ยมผืนผ้า 72">
                <a:extLst>
                  <a:ext uri="{FF2B5EF4-FFF2-40B4-BE49-F238E27FC236}">
                    <a16:creationId xmlns="" xmlns:a16="http://schemas.microsoft.com/office/drawing/2014/main" id="{EE7F19B2-8D60-4ED9-8D78-E1191806DF1E}"/>
                  </a:ext>
                </a:extLst>
              </p:cNvPr>
              <p:cNvSpPr/>
              <p:nvPr/>
            </p:nvSpPr>
            <p:spPr>
              <a:xfrm>
                <a:off x="7406685" y="3894845"/>
                <a:ext cx="91780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 err="1">
                    <a:latin typeface="TH SarabunPSK" pitchFamily="34" charset="-34"/>
                    <a:cs typeface="TH SarabunPSK" pitchFamily="34" charset="-34"/>
                  </a:rPr>
                  <a:t>สเปส</a:t>
                </a:r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 คือ พื้นที่ที่วัตถุดรอบครอง อาจเป็นตำแหน่ง รูปร่าง หรือรูปทรงของวัตถุ สเปลของวัตถุจะมี 3 มิติ คือ ความกว้าง ความยาว ความสูง</a:t>
                </a:r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="" xmlns:a16="http://schemas.microsoft.com/office/drawing/2014/main" id="{A8D88211-5050-4C7E-A1F9-7365C53A4094}"/>
                </a:ext>
              </a:extLst>
            </p:cNvPr>
            <p:cNvGrpSpPr/>
            <p:nvPr/>
          </p:nvGrpSpPr>
          <p:grpSpPr>
            <a:xfrm>
              <a:off x="684805" y="1702580"/>
              <a:ext cx="1295511" cy="1239184"/>
              <a:chOff x="684805" y="1702580"/>
              <a:chExt cx="1295511" cy="1239184"/>
            </a:xfrm>
          </p:grpSpPr>
          <p:sp>
            <p:nvSpPr>
              <p:cNvPr id="58" name="วงรี 57">
                <a:extLst>
                  <a:ext uri="{FF2B5EF4-FFF2-40B4-BE49-F238E27FC236}">
                    <a16:creationId xmlns="" xmlns:a16="http://schemas.microsoft.com/office/drawing/2014/main" id="{68EC80F8-1335-454D-98AE-C300960473D3}"/>
                  </a:ext>
                </a:extLst>
              </p:cNvPr>
              <p:cNvSpPr/>
              <p:nvPr/>
            </p:nvSpPr>
            <p:spPr>
              <a:xfrm>
                <a:off x="806878" y="1849143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5" name="รูปภาพ 4">
                <a:extLst>
                  <a:ext uri="{FF2B5EF4-FFF2-40B4-BE49-F238E27FC236}">
                    <a16:creationId xmlns="" xmlns:a16="http://schemas.microsoft.com/office/drawing/2014/main" id="{B64825B0-34FC-43B0-9F9F-08D13D3E9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596" b="89899" l="3865" r="92271">
                            <a14:foregroundMark x1="80193" y1="83333" x2="80193" y2="83333"/>
                            <a14:foregroundMark x1="92271" y1="70707" x2="92271" y2="70707"/>
                            <a14:foregroundMark x1="51208" y1="88384" x2="51208" y2="88384"/>
                            <a14:foregroundMark x1="7729" y1="76263" x2="7729" y2="76263"/>
                            <a14:foregroundMark x1="3865" y1="74747" x2="3865" y2="74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805" y="1702580"/>
                <a:ext cx="1295511" cy="1239184"/>
              </a:xfrm>
              <a:prstGeom prst="rect">
                <a:avLst/>
              </a:prstGeom>
            </p:spPr>
          </p:pic>
        </p:grpSp>
      </p:grpSp>
      <p:sp>
        <p:nvSpPr>
          <p:cNvPr id="20" name="สี่เหลี่ยมผืนผ้า 19">
            <a:extLst>
              <a:ext uri="{FF2B5EF4-FFF2-40B4-BE49-F238E27FC236}">
                <a16:creationId xmlns="" xmlns:a16="http://schemas.microsoft.com/office/drawing/2014/main" id="{A4C75BF6-5F27-4602-A4F0-F85341D9CE2E}"/>
              </a:ext>
            </a:extLst>
          </p:cNvPr>
          <p:cNvSpPr/>
          <p:nvPr/>
        </p:nvSpPr>
        <p:spPr>
          <a:xfrm>
            <a:off x="1110160" y="2703729"/>
            <a:ext cx="44998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ความสัมพันธ์ระหว่าง</a:t>
            </a:r>
            <a:r>
              <a:rPr lang="th-TH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สเปส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กับ</a:t>
            </a:r>
            <a:r>
              <a:rPr lang="th-TH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สเปส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คือ การหาความเกี่ยวข้องสัมพันธ์กันระหว่างพื้นที่ที่วัตถุต่าง ๆ ครอบครองการเปลี่ยนแปลงมิติของวัตถุจากมิติหนึ่งเปลี่ยน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ป็น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อีกมิติหนึ่ง เช่น การเปลี่ยนจาก2 มิติเปลี่ยนเป็น 3 มิติแผ่นกระดาษ 2 มิติ พับเป็นกล่อง 3 มิติ 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="" xmlns:a16="http://schemas.microsoft.com/office/drawing/2014/main" id="{06E33E01-40F5-4094-866E-58F7016BE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6" y="5115661"/>
            <a:ext cx="4682176" cy="1028005"/>
          </a:xfrm>
          <a:prstGeom prst="rect">
            <a:avLst/>
          </a:prstGeom>
        </p:spPr>
      </p:pic>
      <p:cxnSp>
        <p:nvCxnSpPr>
          <p:cNvPr id="30" name="ตัวเชื่อมต่อตรง 29">
            <a:extLst>
              <a:ext uri="{FF2B5EF4-FFF2-40B4-BE49-F238E27FC236}">
                <a16:creationId xmlns="" xmlns:a16="http://schemas.microsoft.com/office/drawing/2014/main" id="{02A37D61-7BE7-45B0-924F-27DA2BC55AE9}"/>
              </a:ext>
            </a:extLst>
          </p:cNvPr>
          <p:cNvCxnSpPr>
            <a:cxnSpLocks/>
          </p:cNvCxnSpPr>
          <p:nvPr/>
        </p:nvCxnSpPr>
        <p:spPr>
          <a:xfrm flipH="1">
            <a:off x="5949175" y="2771763"/>
            <a:ext cx="11064" cy="3756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ผืนผ้า 43">
            <a:extLst>
              <a:ext uri="{FF2B5EF4-FFF2-40B4-BE49-F238E27FC236}">
                <a16:creationId xmlns="" xmlns:a16="http://schemas.microsoft.com/office/drawing/2014/main" id="{B692A8FC-F1A8-481F-9A90-F0CB7EAD0FE9}"/>
              </a:ext>
            </a:extLst>
          </p:cNvPr>
          <p:cNvSpPr/>
          <p:nvPr/>
        </p:nvSpPr>
        <p:spPr>
          <a:xfrm>
            <a:off x="6299376" y="274103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ความสัมพันธ์ระหว่าง</a:t>
            </a:r>
            <a:r>
              <a:rPr lang="th-TH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สเปส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กับเวลา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คือ การหาความเกี่ยวข้องสัมพันธ์กันระหว่างพื้นที่ที่วัตถุดรอบครองเมื่อเวลาผ่านไป เช่น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ความสัมพันธ์ของขนาดน้ำแข็งที่เวลาต่าง ๆการเปลี่ยนแปลงขนาดและรูปร่างของน้ำแข็ง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เมื่อเวลาผ่านไป</a:t>
            </a:r>
          </a:p>
        </p:txBody>
      </p:sp>
      <p:pic>
        <p:nvPicPr>
          <p:cNvPr id="47" name="รูปภาพ 46">
            <a:extLst>
              <a:ext uri="{FF2B5EF4-FFF2-40B4-BE49-F238E27FC236}">
                <a16:creationId xmlns="" xmlns:a16="http://schemas.microsoft.com/office/drawing/2014/main" id="{CF9824FF-045D-4D70-85EE-CFF93B2F5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91" y="4517706"/>
            <a:ext cx="3551113" cy="1745716"/>
          </a:xfrm>
          <a:prstGeom prst="rect">
            <a:avLst/>
          </a:prstGeom>
        </p:spPr>
      </p:pic>
      <p:pic>
        <p:nvPicPr>
          <p:cNvPr id="25" name="กราฟิก 24" descr="บ้าน">
            <a:hlinkClick r:id="rId8" action="ppaction://hlinksldjump"/>
            <a:extLst>
              <a:ext uri="{FF2B5EF4-FFF2-40B4-BE49-F238E27FC236}">
                <a16:creationId xmlns="" xmlns:a16="http://schemas.microsoft.com/office/drawing/2014/main" id="{0BD0BC8A-52C0-4F68-9A00-4E5A3C0AF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ามเหลี่ยมมุมฉาก 17">
            <a:extLst>
              <a:ext uri="{FF2B5EF4-FFF2-40B4-BE49-F238E27FC236}">
                <a16:creationId xmlns="" xmlns:a16="http://schemas.microsoft.com/office/drawing/2014/main" id="{FDB4A5C7-1DDC-4F58-8668-8246218B4780}"/>
              </a:ext>
            </a:extLst>
          </p:cNvPr>
          <p:cNvSpPr/>
          <p:nvPr/>
        </p:nvSpPr>
        <p:spPr>
          <a:xfrm rot="20059913">
            <a:off x="122868" y="741662"/>
            <a:ext cx="1205339" cy="841926"/>
          </a:xfrm>
          <a:prstGeom prst="rtTriangle">
            <a:avLst/>
          </a:prstGeom>
          <a:solidFill>
            <a:srgbClr val="5188C7"/>
          </a:solidFill>
          <a:ln>
            <a:solidFill>
              <a:srgbClr val="51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: ตัดมุมมน 14">
            <a:extLst>
              <a:ext uri="{FF2B5EF4-FFF2-40B4-BE49-F238E27FC236}">
                <a16:creationId xmlns="" xmlns:a16="http://schemas.microsoft.com/office/drawing/2014/main" id="{E833CFF6-425A-4D7D-9AAB-960ED5BE9FBD}"/>
              </a:ext>
            </a:extLst>
          </p:cNvPr>
          <p:cNvSpPr/>
          <p:nvPr/>
        </p:nvSpPr>
        <p:spPr>
          <a:xfrm rot="10800000" flipH="1">
            <a:off x="0" y="-1"/>
            <a:ext cx="568696" cy="4391891"/>
          </a:xfrm>
          <a:custGeom>
            <a:avLst/>
            <a:gdLst>
              <a:gd name="connsiteX0" fmla="*/ 0 w 554182"/>
              <a:gd name="connsiteY0" fmla="*/ 0 h 4391891"/>
              <a:gd name="connsiteX1" fmla="*/ 461816 w 554182"/>
              <a:gd name="connsiteY1" fmla="*/ 0 h 4391891"/>
              <a:gd name="connsiteX2" fmla="*/ 554182 w 554182"/>
              <a:gd name="connsiteY2" fmla="*/ 92366 h 4391891"/>
              <a:gd name="connsiteX3" fmla="*/ 554182 w 554182"/>
              <a:gd name="connsiteY3" fmla="*/ 4391891 h 4391891"/>
              <a:gd name="connsiteX4" fmla="*/ 0 w 554182"/>
              <a:gd name="connsiteY4" fmla="*/ 4391891 h 4391891"/>
              <a:gd name="connsiteX5" fmla="*/ 0 w 554182"/>
              <a:gd name="connsiteY5" fmla="*/ 0 h 4391891"/>
              <a:gd name="connsiteX0" fmla="*/ 0 w 568696"/>
              <a:gd name="connsiteY0" fmla="*/ 0 h 4391891"/>
              <a:gd name="connsiteX1" fmla="*/ 461816 w 568696"/>
              <a:gd name="connsiteY1" fmla="*/ 0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403759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  <a:gd name="connsiteX0" fmla="*/ 0 w 568696"/>
              <a:gd name="connsiteY0" fmla="*/ 0 h 4391891"/>
              <a:gd name="connsiteX1" fmla="*/ 15832 w 568696"/>
              <a:gd name="connsiteY1" fmla="*/ 14514 h 4391891"/>
              <a:gd name="connsiteX2" fmla="*/ 568696 w 568696"/>
              <a:gd name="connsiteY2" fmla="*/ 353623 h 4391891"/>
              <a:gd name="connsiteX3" fmla="*/ 554182 w 568696"/>
              <a:gd name="connsiteY3" fmla="*/ 4391891 h 4391891"/>
              <a:gd name="connsiteX4" fmla="*/ 0 w 568696"/>
              <a:gd name="connsiteY4" fmla="*/ 4391891 h 4391891"/>
              <a:gd name="connsiteX5" fmla="*/ 0 w 568696"/>
              <a:gd name="connsiteY5" fmla="*/ 0 h 43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696" h="4391891">
                <a:moveTo>
                  <a:pt x="0" y="0"/>
                </a:moveTo>
                <a:lnTo>
                  <a:pt x="15832" y="14514"/>
                </a:lnTo>
                <a:lnTo>
                  <a:pt x="568696" y="353623"/>
                </a:lnTo>
                <a:lnTo>
                  <a:pt x="554182" y="4391891"/>
                </a:lnTo>
                <a:lnTo>
                  <a:pt x="0" y="4391891"/>
                </a:lnTo>
                <a:lnTo>
                  <a:pt x="0" y="0"/>
                </a:lnTo>
                <a:close/>
              </a:path>
            </a:pathLst>
          </a:custGeom>
          <a:solidFill>
            <a:srgbClr val="1D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C75A64C7-D647-48C1-AE1E-B1E8F484F215}"/>
              </a:ext>
            </a:extLst>
          </p:cNvPr>
          <p:cNvSpPr/>
          <p:nvPr/>
        </p:nvSpPr>
        <p:spPr>
          <a:xfrm>
            <a:off x="1436747" y="242274"/>
            <a:ext cx="10755253" cy="1029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ําดับงาน: ข้อมูล 15">
            <a:extLst>
              <a:ext uri="{FF2B5EF4-FFF2-40B4-BE49-F238E27FC236}">
                <a16:creationId xmlns="" xmlns:a16="http://schemas.microsoft.com/office/drawing/2014/main" id="{04EBE73C-EE6E-4C70-A1DC-E3A7BB37BA56}"/>
              </a:ext>
            </a:extLst>
          </p:cNvPr>
          <p:cNvSpPr/>
          <p:nvPr/>
        </p:nvSpPr>
        <p:spPr>
          <a:xfrm rot="5400000">
            <a:off x="64102" y="-81785"/>
            <a:ext cx="1308540" cy="1436749"/>
          </a:xfrm>
          <a:prstGeom prst="flowChartInputOutput">
            <a:avLst/>
          </a:prstGeom>
          <a:solidFill>
            <a:srgbClr val="489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="" xmlns:a16="http://schemas.microsoft.com/office/drawing/2014/main" id="{69FFA392-9357-4817-A11F-7C0AC6BA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63" y="176213"/>
            <a:ext cx="1694599" cy="9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D5BA9250-9209-4ED1-888C-D11CD4CB04C9}"/>
              </a:ext>
            </a:extLst>
          </p:cNvPr>
          <p:cNvSpPr/>
          <p:nvPr/>
        </p:nvSpPr>
        <p:spPr>
          <a:xfrm>
            <a:off x="-2" y="6734629"/>
            <a:ext cx="12192002" cy="1233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F1DCA9E0-B9C6-4DB2-AD99-11757FEF496A}"/>
              </a:ext>
            </a:extLst>
          </p:cNvPr>
          <p:cNvSpPr txBox="1"/>
          <p:nvPr/>
        </p:nvSpPr>
        <p:spPr>
          <a:xfrm>
            <a:off x="2763841" y="295047"/>
            <a:ext cx="746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ln w="19050">
                  <a:noFill/>
                </a:ln>
                <a:solidFill>
                  <a:srgbClr val="1D4DA2"/>
                </a:solidFill>
                <a:latin typeface="TH SarabunPSK" pitchFamily="34" charset="-34"/>
                <a:cs typeface="TH SarabunPSK" pitchFamily="34" charset="-34"/>
              </a:rPr>
              <a:t>กระบวนการหาความรู้ทางวิทยาศาสตร์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F4CBC824-E84C-4F73-BFBB-6ED0FCB7E929}"/>
              </a:ext>
            </a:extLst>
          </p:cNvPr>
          <p:cNvSpPr/>
          <p:nvPr/>
        </p:nvSpPr>
        <p:spPr>
          <a:xfrm>
            <a:off x="1436747" y="1228336"/>
            <a:ext cx="10755253" cy="62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="" xmlns:a16="http://schemas.microsoft.com/office/drawing/2014/main" id="{25E5A770-79CF-4B42-89F3-4B966BDFE92F}"/>
              </a:ext>
            </a:extLst>
          </p:cNvPr>
          <p:cNvSpPr/>
          <p:nvPr/>
        </p:nvSpPr>
        <p:spPr>
          <a:xfrm rot="5801216">
            <a:off x="921719" y="820568"/>
            <a:ext cx="132735" cy="8759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1" name="กลุ่ม 90">
            <a:extLst>
              <a:ext uri="{FF2B5EF4-FFF2-40B4-BE49-F238E27FC236}">
                <a16:creationId xmlns="" xmlns:a16="http://schemas.microsoft.com/office/drawing/2014/main" id="{A281EEE4-579B-4211-9724-FD247A44FAF2}"/>
              </a:ext>
            </a:extLst>
          </p:cNvPr>
          <p:cNvGrpSpPr/>
          <p:nvPr/>
        </p:nvGrpSpPr>
        <p:grpSpPr>
          <a:xfrm>
            <a:off x="1064522" y="1902607"/>
            <a:ext cx="4851517" cy="1250564"/>
            <a:chOff x="981247" y="1764705"/>
            <a:chExt cx="4851517" cy="1250564"/>
          </a:xfrm>
        </p:grpSpPr>
        <p:grpSp>
          <p:nvGrpSpPr>
            <p:cNvPr id="92" name="กลุ่ม 91">
              <a:extLst>
                <a:ext uri="{FF2B5EF4-FFF2-40B4-BE49-F238E27FC236}">
                  <a16:creationId xmlns="" xmlns:a16="http://schemas.microsoft.com/office/drawing/2014/main" id="{AF4A4FBD-E85F-41C8-B447-E73882919D8A}"/>
                </a:ext>
              </a:extLst>
            </p:cNvPr>
            <p:cNvGrpSpPr/>
            <p:nvPr/>
          </p:nvGrpSpPr>
          <p:grpSpPr>
            <a:xfrm>
              <a:off x="981247" y="1764705"/>
              <a:ext cx="4851517" cy="1250564"/>
              <a:chOff x="6270796" y="1934711"/>
              <a:chExt cx="4851517" cy="1250564"/>
            </a:xfrm>
          </p:grpSpPr>
          <p:sp>
            <p:nvSpPr>
              <p:cNvPr id="94" name="วงรี 93">
                <a:extLst>
                  <a:ext uri="{FF2B5EF4-FFF2-40B4-BE49-F238E27FC236}">
                    <a16:creationId xmlns="" xmlns:a16="http://schemas.microsoft.com/office/drawing/2014/main" id="{5FB9CBE6-C502-4E42-A4E4-C98A337CFB43}"/>
                  </a:ext>
                </a:extLst>
              </p:cNvPr>
              <p:cNvSpPr/>
              <p:nvPr/>
            </p:nvSpPr>
            <p:spPr>
              <a:xfrm>
                <a:off x="6270796" y="1934711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95" name="กลุ่ม 94">
                <a:extLst>
                  <a:ext uri="{FF2B5EF4-FFF2-40B4-BE49-F238E27FC236}">
                    <a16:creationId xmlns="" xmlns:a16="http://schemas.microsoft.com/office/drawing/2014/main" id="{2046FB44-A0DB-4D52-B3E9-E90358C78E61}"/>
                  </a:ext>
                </a:extLst>
              </p:cNvPr>
              <p:cNvGrpSpPr/>
              <p:nvPr/>
            </p:nvGrpSpPr>
            <p:grpSpPr>
              <a:xfrm>
                <a:off x="7406686" y="1998015"/>
                <a:ext cx="3715627" cy="1187260"/>
                <a:chOff x="7406686" y="1998015"/>
                <a:chExt cx="3715627" cy="1187260"/>
              </a:xfrm>
            </p:grpSpPr>
            <p:sp>
              <p:nvSpPr>
                <p:cNvPr id="96" name="สี่เหลี่ยมผืนผ้ามุมมน 21">
                  <a:extLst>
                    <a:ext uri="{FF2B5EF4-FFF2-40B4-BE49-F238E27FC236}">
                      <a16:creationId xmlns="" xmlns:a16="http://schemas.microsoft.com/office/drawing/2014/main" id="{488B9BD3-37F7-472E-A718-095B6B47B17D}"/>
                    </a:ext>
                  </a:extLst>
                </p:cNvPr>
                <p:cNvSpPr/>
                <p:nvPr/>
              </p:nvSpPr>
              <p:spPr>
                <a:xfrm>
                  <a:off x="7406686" y="1998015"/>
                  <a:ext cx="1461994" cy="463473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การคำนวณ</a:t>
                  </a:r>
                </a:p>
              </p:txBody>
            </p:sp>
            <p:sp>
              <p:nvSpPr>
                <p:cNvPr id="97" name="สี่เหลี่ยมผืนผ้า 96">
                  <a:extLst>
                    <a:ext uri="{FF2B5EF4-FFF2-40B4-BE49-F238E27FC236}">
                      <a16:creationId xmlns="" xmlns:a16="http://schemas.microsoft.com/office/drawing/2014/main" id="{3B896C94-124A-4D1B-914F-7950D9E9A3D6}"/>
                    </a:ext>
                  </a:extLst>
                </p:cNvPr>
                <p:cNvSpPr/>
                <p:nvPr/>
              </p:nvSpPr>
              <p:spPr>
                <a:xfrm>
                  <a:off x="7406686" y="2538944"/>
                  <a:ext cx="371562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1800" dirty="0">
                      <a:latin typeface="TH SarabunPSK" pitchFamily="34" charset="-34"/>
                      <a:cs typeface="TH SarabunPSK" pitchFamily="34" charset="-34"/>
                    </a:rPr>
                    <a:t> คือ ความสามารถในการนับจำนวนของวัตถุและการใช้ตัวเลขที่นับได้มาคิดคำนวณโดยการ บวก ลบ คูณ หาร</a:t>
                  </a:r>
                </a:p>
              </p:txBody>
            </p:sp>
          </p:grpSp>
        </p:grpSp>
        <p:pic>
          <p:nvPicPr>
            <p:cNvPr id="93" name="Picture 2" descr="à¸à¸¥à¸à¸²à¸£à¸à¹à¸à¸«à¸²à¸£à¸¹à¸à¸ à¸²à¸à¸ªà¸³à¸«à¸£à¸±à¸ à¸à¸§à¸ à¸¥à¸ à¸à¸¹à¸ à¸«à¸²à¸£ png">
              <a:extLst>
                <a:ext uri="{FF2B5EF4-FFF2-40B4-BE49-F238E27FC236}">
                  <a16:creationId xmlns="" xmlns:a16="http://schemas.microsoft.com/office/drawing/2014/main" id="{6594CAB0-3314-4448-95A1-C3829187F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46" y="1795841"/>
              <a:ext cx="915378" cy="915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กลุ่ม 26">
            <a:extLst>
              <a:ext uri="{FF2B5EF4-FFF2-40B4-BE49-F238E27FC236}">
                <a16:creationId xmlns="" xmlns:a16="http://schemas.microsoft.com/office/drawing/2014/main" id="{31D87B3C-11E8-4AB0-9A3B-5FAE2760D261}"/>
              </a:ext>
            </a:extLst>
          </p:cNvPr>
          <p:cNvGrpSpPr/>
          <p:nvPr/>
        </p:nvGrpSpPr>
        <p:grpSpPr>
          <a:xfrm>
            <a:off x="6170045" y="1902959"/>
            <a:ext cx="5366680" cy="1550748"/>
            <a:chOff x="1047975" y="1838934"/>
            <a:chExt cx="5366680" cy="1550748"/>
          </a:xfrm>
        </p:grpSpPr>
        <p:grpSp>
          <p:nvGrpSpPr>
            <p:cNvPr id="58" name="กลุ่ม 57">
              <a:extLst>
                <a:ext uri="{FF2B5EF4-FFF2-40B4-BE49-F238E27FC236}">
                  <a16:creationId xmlns="" xmlns:a16="http://schemas.microsoft.com/office/drawing/2014/main" id="{4A7E9E3A-28D8-4869-8F23-26CDE575A76A}"/>
                </a:ext>
              </a:extLst>
            </p:cNvPr>
            <p:cNvGrpSpPr/>
            <p:nvPr/>
          </p:nvGrpSpPr>
          <p:grpSpPr>
            <a:xfrm>
              <a:off x="1244482" y="1862119"/>
              <a:ext cx="5170173" cy="1527563"/>
              <a:chOff x="6270796" y="1934711"/>
              <a:chExt cx="5170173" cy="1527563"/>
            </a:xfrm>
          </p:grpSpPr>
          <p:sp>
            <p:nvSpPr>
              <p:cNvPr id="75" name="วงรี 74">
                <a:extLst>
                  <a:ext uri="{FF2B5EF4-FFF2-40B4-BE49-F238E27FC236}">
                    <a16:creationId xmlns="" xmlns:a16="http://schemas.microsoft.com/office/drawing/2014/main" id="{FF6492B3-B076-49C9-BAB3-9F831D9EA3CF}"/>
                  </a:ext>
                </a:extLst>
              </p:cNvPr>
              <p:cNvSpPr/>
              <p:nvPr/>
            </p:nvSpPr>
            <p:spPr>
              <a:xfrm>
                <a:off x="6270796" y="1934711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65" name="กลุ่ม 64">
                <a:extLst>
                  <a:ext uri="{FF2B5EF4-FFF2-40B4-BE49-F238E27FC236}">
                    <a16:creationId xmlns="" xmlns:a16="http://schemas.microsoft.com/office/drawing/2014/main" id="{82BAA073-C7BC-4507-BE49-438B361CC413}"/>
                  </a:ext>
                </a:extLst>
              </p:cNvPr>
              <p:cNvGrpSpPr/>
              <p:nvPr/>
            </p:nvGrpSpPr>
            <p:grpSpPr>
              <a:xfrm>
                <a:off x="7406686" y="1948716"/>
                <a:ext cx="4034283" cy="1513558"/>
                <a:chOff x="7406686" y="1948716"/>
                <a:chExt cx="4034283" cy="1513558"/>
              </a:xfrm>
            </p:grpSpPr>
            <p:sp>
              <p:nvSpPr>
                <p:cNvPr id="73" name="สี่เหลี่ยมผืนผ้ามุมมน 21">
                  <a:extLst>
                    <a:ext uri="{FF2B5EF4-FFF2-40B4-BE49-F238E27FC236}">
                      <a16:creationId xmlns="" xmlns:a16="http://schemas.microsoft.com/office/drawing/2014/main" id="{BE563CDF-96BE-4441-A57C-784A09EB5FB2}"/>
                    </a:ext>
                  </a:extLst>
                </p:cNvPr>
                <p:cNvSpPr/>
                <p:nvPr/>
              </p:nvSpPr>
              <p:spPr>
                <a:xfrm>
                  <a:off x="7406686" y="1948716"/>
                  <a:ext cx="4034283" cy="468000"/>
                </a:xfrm>
                <a:prstGeom prst="roundRect">
                  <a:avLst/>
                </a:prstGeom>
                <a:solidFill>
                  <a:srgbClr val="E61C2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การจัดกระทำและสื่อความหายข้อมูล</a:t>
                  </a:r>
                </a:p>
              </p:txBody>
            </p:sp>
            <p:sp>
              <p:nvSpPr>
                <p:cNvPr id="74" name="สี่เหลี่ยมผืนผ้า 73">
                  <a:extLst>
                    <a:ext uri="{FF2B5EF4-FFF2-40B4-BE49-F238E27FC236}">
                      <a16:creationId xmlns="" xmlns:a16="http://schemas.microsoft.com/office/drawing/2014/main" id="{8A8305A4-A6F3-4808-A825-4A110139C7F3}"/>
                    </a:ext>
                  </a:extLst>
                </p:cNvPr>
                <p:cNvSpPr/>
                <p:nvPr/>
              </p:nvSpPr>
              <p:spPr>
                <a:xfrm>
                  <a:off x="7406686" y="2538944"/>
                  <a:ext cx="3812610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1800" dirty="0">
                      <a:latin typeface="TH SarabunPSK" pitchFamily="34" charset="-34"/>
                      <a:cs typeface="TH SarabunPSK" pitchFamily="34" charset="-34"/>
                    </a:rPr>
                    <a:t>คือ การนำข้อมูลที่ได้จากการสังเกตการวัด การทดลองและจากแหล่งอื่น ๆ มาจัดกระทำให้อยู่ในรูปแบบที่มีความหมายหรือมีความสัมพันธ์กันมากขึ้นเพื่อให้ง่ายต่อกาทำความเข้าใจ </a:t>
                  </a:r>
                </a:p>
              </p:txBody>
            </p:sp>
          </p:grpSp>
        </p:grpSp>
        <p:pic>
          <p:nvPicPr>
            <p:cNvPr id="4" name="รูปภาพ 3" descr="รูปภาพประกอบด้วย แมลง, สัตว์&#10;&#10;คำอธิบายที่สร้างขึ้นโดยมีความน่าเชื่อถือสูงมาก">
              <a:extLst>
                <a:ext uri="{FF2B5EF4-FFF2-40B4-BE49-F238E27FC236}">
                  <a16:creationId xmlns="" xmlns:a16="http://schemas.microsoft.com/office/drawing/2014/main" id="{776BA146-51D7-44F0-9DFF-0CF06D7A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75" y="1838934"/>
              <a:ext cx="1332397" cy="1027298"/>
            </a:xfrm>
            <a:prstGeom prst="rect">
              <a:avLst/>
            </a:prstGeom>
          </p:spPr>
        </p:pic>
      </p:grpSp>
      <p:grpSp>
        <p:nvGrpSpPr>
          <p:cNvPr id="28" name="กลุ่ม 27">
            <a:extLst>
              <a:ext uri="{FF2B5EF4-FFF2-40B4-BE49-F238E27FC236}">
                <a16:creationId xmlns="" xmlns:a16="http://schemas.microsoft.com/office/drawing/2014/main" id="{DC495E0E-050E-451B-BFCB-24C593A44FB9}"/>
              </a:ext>
            </a:extLst>
          </p:cNvPr>
          <p:cNvGrpSpPr/>
          <p:nvPr/>
        </p:nvGrpSpPr>
        <p:grpSpPr>
          <a:xfrm>
            <a:off x="1163794" y="4266807"/>
            <a:ext cx="4880299" cy="1527563"/>
            <a:chOff x="6785591" y="1924068"/>
            <a:chExt cx="4880299" cy="1527563"/>
          </a:xfrm>
        </p:grpSpPr>
        <p:grpSp>
          <p:nvGrpSpPr>
            <p:cNvPr id="85" name="กลุ่ม 84">
              <a:extLst>
                <a:ext uri="{FF2B5EF4-FFF2-40B4-BE49-F238E27FC236}">
                  <a16:creationId xmlns="" xmlns:a16="http://schemas.microsoft.com/office/drawing/2014/main" id="{B46D303F-29C1-4861-B69F-DB141D4302AD}"/>
                </a:ext>
              </a:extLst>
            </p:cNvPr>
            <p:cNvGrpSpPr/>
            <p:nvPr/>
          </p:nvGrpSpPr>
          <p:grpSpPr>
            <a:xfrm>
              <a:off x="6814373" y="1924068"/>
              <a:ext cx="4851517" cy="1527563"/>
              <a:chOff x="6270796" y="1934711"/>
              <a:chExt cx="4851517" cy="1527563"/>
            </a:xfrm>
          </p:grpSpPr>
          <p:sp>
            <p:nvSpPr>
              <p:cNvPr id="87" name="วงรี 86">
                <a:extLst>
                  <a:ext uri="{FF2B5EF4-FFF2-40B4-BE49-F238E27FC236}">
                    <a16:creationId xmlns="" xmlns:a16="http://schemas.microsoft.com/office/drawing/2014/main" id="{F16250BC-F2C8-4368-B951-61211F81A67C}"/>
                  </a:ext>
                </a:extLst>
              </p:cNvPr>
              <p:cNvSpPr/>
              <p:nvPr/>
            </p:nvSpPr>
            <p:spPr>
              <a:xfrm>
                <a:off x="6270796" y="1934711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88" name="กลุ่ม 87">
                <a:extLst>
                  <a:ext uri="{FF2B5EF4-FFF2-40B4-BE49-F238E27FC236}">
                    <a16:creationId xmlns="" xmlns:a16="http://schemas.microsoft.com/office/drawing/2014/main" id="{4B0DBC84-5917-461F-9A62-2C7AEC52FF54}"/>
                  </a:ext>
                </a:extLst>
              </p:cNvPr>
              <p:cNvGrpSpPr/>
              <p:nvPr/>
            </p:nvGrpSpPr>
            <p:grpSpPr>
              <a:xfrm>
                <a:off x="7406685" y="1998015"/>
                <a:ext cx="3715628" cy="1464259"/>
                <a:chOff x="7406685" y="1998015"/>
                <a:chExt cx="3715628" cy="1464259"/>
              </a:xfrm>
            </p:grpSpPr>
            <p:sp>
              <p:nvSpPr>
                <p:cNvPr id="89" name="สี่เหลี่ยมผืนผ้ามุมมน 21">
                  <a:extLst>
                    <a:ext uri="{FF2B5EF4-FFF2-40B4-BE49-F238E27FC236}">
                      <a16:creationId xmlns="" xmlns:a16="http://schemas.microsoft.com/office/drawing/2014/main" id="{32908588-E61F-4D56-91A1-9EC56C31EA6B}"/>
                    </a:ext>
                  </a:extLst>
                </p:cNvPr>
                <p:cNvSpPr/>
                <p:nvPr/>
              </p:nvSpPr>
              <p:spPr>
                <a:xfrm>
                  <a:off x="7406685" y="1998015"/>
                  <a:ext cx="2997255" cy="463473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การลงความเห็นจากข้อมูล</a:t>
                  </a:r>
                </a:p>
              </p:txBody>
            </p:sp>
            <p:sp>
              <p:nvSpPr>
                <p:cNvPr id="90" name="สี่เหลี่ยมผืนผ้า 89">
                  <a:extLst>
                    <a:ext uri="{FF2B5EF4-FFF2-40B4-BE49-F238E27FC236}">
                      <a16:creationId xmlns="" xmlns:a16="http://schemas.microsoft.com/office/drawing/2014/main" id="{9F03C423-352A-4629-8497-926F006DC855}"/>
                    </a:ext>
                  </a:extLst>
                </p:cNvPr>
                <p:cNvSpPr/>
                <p:nvPr/>
              </p:nvSpPr>
              <p:spPr>
                <a:xfrm>
                  <a:off x="7406686" y="2538944"/>
                  <a:ext cx="371562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1800" dirty="0">
                      <a:latin typeface="TH SarabunPSK" pitchFamily="34" charset="-34"/>
                      <a:cs typeface="TH SarabunPSK" pitchFamily="34" charset="-34"/>
                    </a:rPr>
                    <a:t>คือ การเพิ่มความคิดเห็นส่วนตัวให้กับข้อมูลที่ได้จาก</a:t>
                  </a:r>
                </a:p>
                <a:p>
                  <a:r>
                    <a:rPr lang="th-TH" sz="1800" dirty="0">
                      <a:latin typeface="TH SarabunPSK" pitchFamily="34" charset="-34"/>
                      <a:cs typeface="TH SarabunPSK" pitchFamily="34" charset="-34"/>
                    </a:rPr>
                    <a:t>การสังเกด การวัด การทดลองอย่างมีเหตุผลโดยใช้ความรู้หรือข้อมูลเดิมมาประกอบ</a:t>
                  </a:r>
                </a:p>
              </p:txBody>
            </p:sp>
          </p:grpSp>
        </p:grpSp>
        <p:pic>
          <p:nvPicPr>
            <p:cNvPr id="6" name="รูปภาพ 5" descr="รูปภาพประกอบด้วย ในอาคาร, โต๊ะ&#10;&#10;คำอธิบายที่สร้างขึ้นโดยมีความน่าเชื่อถือสูง">
              <a:extLst>
                <a:ext uri="{FF2B5EF4-FFF2-40B4-BE49-F238E27FC236}">
                  <a16:creationId xmlns="" xmlns:a16="http://schemas.microsoft.com/office/drawing/2014/main" id="{D5C13C2D-B7AD-4C3A-A1C9-0CA454E06F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33" b="89462" l="8308" r="92615">
                          <a14:foregroundMark x1="40000" y1="8072" x2="40000" y2="8072"/>
                          <a14:foregroundMark x1="29231" y1="14574" x2="28000" y2="15695"/>
                          <a14:foregroundMark x1="8308" y1="29596" x2="8308" y2="29596"/>
                          <a14:foregroundMark x1="11385" y1="55605" x2="11385" y2="55605"/>
                          <a14:foregroundMark x1="32923" y1="66816" x2="32923" y2="66816"/>
                          <a14:foregroundMark x1="92000" y1="41256" x2="92000" y2="41256"/>
                          <a14:foregroundMark x1="92923" y1="31839" x2="92923" y2="30942"/>
                          <a14:foregroundMark x1="42462" y1="4933" x2="42462" y2="4933"/>
                          <a14:foregroundMark x1="79077" y1="83408" x2="79077" y2="83408"/>
                          <a14:foregroundMark x1="90769" y1="75336" x2="90769" y2="753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" t="3825" r="3129" b="27728"/>
            <a:stretch/>
          </p:blipFill>
          <p:spPr>
            <a:xfrm>
              <a:off x="6785591" y="1962679"/>
              <a:ext cx="1080597" cy="1055650"/>
            </a:xfrm>
            <a:prstGeom prst="rect">
              <a:avLst/>
            </a:prstGeom>
          </p:spPr>
        </p:pic>
      </p:grpSp>
      <p:grpSp>
        <p:nvGrpSpPr>
          <p:cNvPr id="30" name="กลุ่ม 29">
            <a:extLst>
              <a:ext uri="{FF2B5EF4-FFF2-40B4-BE49-F238E27FC236}">
                <a16:creationId xmlns="" xmlns:a16="http://schemas.microsoft.com/office/drawing/2014/main" id="{ED6B00C6-4E69-46A9-A52B-548F0A5D46B7}"/>
              </a:ext>
            </a:extLst>
          </p:cNvPr>
          <p:cNvGrpSpPr/>
          <p:nvPr/>
        </p:nvGrpSpPr>
        <p:grpSpPr>
          <a:xfrm>
            <a:off x="6613392" y="4216215"/>
            <a:ext cx="4923333" cy="1546485"/>
            <a:chOff x="1047975" y="3965203"/>
            <a:chExt cx="4923333" cy="1546485"/>
          </a:xfrm>
        </p:grpSpPr>
        <p:grpSp>
          <p:nvGrpSpPr>
            <p:cNvPr id="78" name="กลุ่ม 77">
              <a:extLst>
                <a:ext uri="{FF2B5EF4-FFF2-40B4-BE49-F238E27FC236}">
                  <a16:creationId xmlns="" xmlns:a16="http://schemas.microsoft.com/office/drawing/2014/main" id="{85EBEAF7-D44C-4FDD-B6C9-968A56A27111}"/>
                </a:ext>
              </a:extLst>
            </p:cNvPr>
            <p:cNvGrpSpPr/>
            <p:nvPr/>
          </p:nvGrpSpPr>
          <p:grpSpPr>
            <a:xfrm>
              <a:off x="1119791" y="3984125"/>
              <a:ext cx="4851517" cy="1527563"/>
              <a:chOff x="6270796" y="1934711"/>
              <a:chExt cx="4851517" cy="1527563"/>
            </a:xfrm>
          </p:grpSpPr>
          <p:sp>
            <p:nvSpPr>
              <p:cNvPr id="80" name="วงรี 79">
                <a:extLst>
                  <a:ext uri="{FF2B5EF4-FFF2-40B4-BE49-F238E27FC236}">
                    <a16:creationId xmlns="" xmlns:a16="http://schemas.microsoft.com/office/drawing/2014/main" id="{5E97E989-D882-4527-A29D-C2B5271B14A6}"/>
                  </a:ext>
                </a:extLst>
              </p:cNvPr>
              <p:cNvSpPr/>
              <p:nvPr/>
            </p:nvSpPr>
            <p:spPr>
              <a:xfrm>
                <a:off x="6270796" y="1934711"/>
                <a:ext cx="1023035" cy="1023035"/>
              </a:xfrm>
              <a:prstGeom prst="ellipse">
                <a:avLst/>
              </a:prstGeom>
              <a:solidFill>
                <a:srgbClr val="F4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81" name="กลุ่ม 80">
                <a:extLst>
                  <a:ext uri="{FF2B5EF4-FFF2-40B4-BE49-F238E27FC236}">
                    <a16:creationId xmlns="" xmlns:a16="http://schemas.microsoft.com/office/drawing/2014/main" id="{AE0F56B4-D00F-4DF7-872E-FEB1388B8A10}"/>
                  </a:ext>
                </a:extLst>
              </p:cNvPr>
              <p:cNvGrpSpPr/>
              <p:nvPr/>
            </p:nvGrpSpPr>
            <p:grpSpPr>
              <a:xfrm>
                <a:off x="7406685" y="1998015"/>
                <a:ext cx="3715628" cy="1464259"/>
                <a:chOff x="7406685" y="1998015"/>
                <a:chExt cx="3715628" cy="1464259"/>
              </a:xfrm>
            </p:grpSpPr>
            <p:sp>
              <p:nvSpPr>
                <p:cNvPr id="82" name="สี่เหลี่ยมผืนผ้ามุมมน 21">
                  <a:extLst>
                    <a:ext uri="{FF2B5EF4-FFF2-40B4-BE49-F238E27FC236}">
                      <a16:creationId xmlns="" xmlns:a16="http://schemas.microsoft.com/office/drawing/2014/main" id="{75BC95C3-1361-4B61-956A-40CBDEBCD57A}"/>
                    </a:ext>
                  </a:extLst>
                </p:cNvPr>
                <p:cNvSpPr/>
                <p:nvPr/>
              </p:nvSpPr>
              <p:spPr>
                <a:xfrm>
                  <a:off x="7406685" y="1998015"/>
                  <a:ext cx="2042437" cy="463473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การพยากรณ์</a:t>
                  </a:r>
                </a:p>
              </p:txBody>
            </p:sp>
            <p:sp>
              <p:nvSpPr>
                <p:cNvPr id="83" name="สี่เหลี่ยมผืนผ้า 82">
                  <a:extLst>
                    <a:ext uri="{FF2B5EF4-FFF2-40B4-BE49-F238E27FC236}">
                      <a16:creationId xmlns="" xmlns:a16="http://schemas.microsoft.com/office/drawing/2014/main" id="{9F056E53-6C53-43FE-AD0D-D648FDA12047}"/>
                    </a:ext>
                  </a:extLst>
                </p:cNvPr>
                <p:cNvSpPr/>
                <p:nvPr/>
              </p:nvSpPr>
              <p:spPr>
                <a:xfrm>
                  <a:off x="7406686" y="2538944"/>
                  <a:ext cx="371562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1800" dirty="0">
                      <a:latin typeface="TH SarabunPSK" pitchFamily="34" charset="-34"/>
                      <a:cs typeface="TH SarabunPSK" pitchFamily="34" charset="-34"/>
                    </a:rPr>
                    <a:t>คือ </a:t>
                  </a:r>
                  <a:r>
                    <a:rPr lang="th-TH" sz="1800" dirty="0" err="1">
                      <a:latin typeface="TH SarabunPSK" pitchFamily="34" charset="-34"/>
                      <a:cs typeface="TH SarabunPSK" pitchFamily="34" charset="-34"/>
                    </a:rPr>
                    <a:t>การทำ</a:t>
                  </a:r>
                  <a:r>
                    <a:rPr lang="th-TH" sz="1800" dirty="0">
                      <a:latin typeface="TH SarabunPSK" pitchFamily="34" charset="-34"/>
                      <a:cs typeface="TH SarabunPSK" pitchFamily="34" charset="-34"/>
                    </a:rPr>
                    <a:t>นายหรือการคาดคะเนคำตอบโดยอาศัยข้อมูลที่ได้จากการ สังเกตหรือข้อมูลจากประสบการณ์ของเรื่องนั้นที่เกิดซ้ำ ๆ เป็นแบบรูปมาช่วยในการคาดการณ์สิ่งที่จะเกิดขึ้น</a:t>
                  </a:r>
                </a:p>
              </p:txBody>
            </p:sp>
          </p:grpSp>
        </p:grpSp>
        <p:pic>
          <p:nvPicPr>
            <p:cNvPr id="25" name="รูปภาพ 24">
              <a:extLst>
                <a:ext uri="{FF2B5EF4-FFF2-40B4-BE49-F238E27FC236}">
                  <a16:creationId xmlns="" xmlns:a16="http://schemas.microsoft.com/office/drawing/2014/main" id="{A3C88D2F-D7CC-42B0-A71C-2EDA2C13E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6" t="2650" r="6673" b="7098"/>
            <a:stretch/>
          </p:blipFill>
          <p:spPr>
            <a:xfrm>
              <a:off x="1047975" y="3965203"/>
              <a:ext cx="1023036" cy="1027037"/>
            </a:xfrm>
            <a:prstGeom prst="ellipse">
              <a:avLst/>
            </a:prstGeom>
            <a:ln>
              <a:noFill/>
            </a:ln>
            <a:effectLst/>
          </p:spPr>
        </p:pic>
      </p:grpSp>
      <p:pic>
        <p:nvPicPr>
          <p:cNvPr id="40" name="กราฟิก 39" descr="บ้าน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764A4A3-2E25-457B-A694-031D2B5524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7600" y="5896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667</Words>
  <Application>Microsoft Office PowerPoint</Application>
  <PresentationFormat>กำหนดเอง</PresentationFormat>
  <Paragraphs>115</Paragraphs>
  <Slides>12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บีบี</cp:lastModifiedBy>
  <cp:revision>67</cp:revision>
  <dcterms:created xsi:type="dcterms:W3CDTF">2019-07-11T02:50:25Z</dcterms:created>
  <dcterms:modified xsi:type="dcterms:W3CDTF">2020-07-08T02:17:47Z</dcterms:modified>
</cp:coreProperties>
</file>